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Anton" charset="1" panose="00000500000000000000"/>
      <p:regular r:id="rId38"/>
    </p:embeddedFont>
    <p:embeddedFont>
      <p:font typeface="Montserrat Bold" charset="1" panose="00000800000000000000"/>
      <p:regular r:id="rId39"/>
    </p:embeddedFont>
    <p:embeddedFont>
      <p:font typeface="Canva Sans" charset="1" panose="020B0503030501040103"/>
      <p:regular r:id="rId40"/>
    </p:embeddedFont>
    <p:embeddedFont>
      <p:font typeface="Cooper Hewitt" charset="1" panose="00000000000000000000"/>
      <p:regular r:id="rId41"/>
    </p:embeddedFont>
    <p:embeddedFont>
      <p:font typeface="Canva Sans Bold" charset="1" panose="020B0803030501040103"/>
      <p:regular r:id="rId42"/>
    </p:embeddedFont>
    <p:embeddedFont>
      <p:font typeface="Open Sans Light" charset="1" panose="020B0306030504020204"/>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notesMasters/notesMaster1.xml" Type="http://schemas.openxmlformats.org/officeDocument/2006/relationships/notesMaster"/><Relationship Id="rId45" Target="theme/theme2.xml" Type="http://schemas.openxmlformats.org/officeDocument/2006/relationships/theme"/><Relationship Id="rId46" Target="notesSlides/notesSlide1.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Height Image: This is the input image, where pixel intensities are interpreted as heights in a topographic surface. It serves as the primary data object that represents the landscape to be segmented.</a:t>
            </a:r>
          </a:p>
          <a:p>
            <a:r>
              <a:rPr lang="en-US"/>
              <a:t/>
            </a:r>
          </a:p>
          <a:p>
            <a:r>
              <a:rPr lang="en-US"/>
              <a:t>Segmenter: This process object performs the basic segmentation. It takes the height image and analyzes the landscape to identify catchment basins (local minima) and regions, where pixels "flow" towards the same minimum. It is the initial step in creating the segmentation.</a:t>
            </a:r>
          </a:p>
          <a:p>
            <a:r>
              <a:rPr lang="en-US"/>
              <a:t/>
            </a:r>
          </a:p>
          <a:p>
            <a:r>
              <a:rPr lang="en-US"/>
              <a:t>Threshold: This parameter controls which regions are retained during segmentation. A higher threshold eliminates smaller, less significant regions to prevent over-segmentation.</a:t>
            </a:r>
          </a:p>
          <a:p>
            <a:r>
              <a:rPr lang="en-US"/>
              <a:t/>
            </a:r>
          </a:p>
          <a:p>
            <a:r>
              <a:rPr lang="en-US"/>
              <a:t>Maximum Flood Level:  defines the maximum depth for which the algorithm should continue merging regions. </a:t>
            </a:r>
          </a:p>
          <a:p>
            <a:r>
              <a:rPr lang="en-US"/>
              <a:t> helps manage how deep the catchment basins should be before being merged with adjacent basins.</a:t>
            </a:r>
          </a:p>
          <a:p>
            <a:r>
              <a:rPr lang="en-US"/>
              <a:t/>
            </a:r>
          </a:p>
          <a:p>
            <a:r>
              <a:rPr lang="en-US"/>
              <a:t>Basic Segmentation: This data object represents the initial segmentation output by the segmenter. It contains many small, over-segmented regions.</a:t>
            </a:r>
          </a:p>
          <a:p>
            <a:r>
              <a:rPr lang="en-US"/>
              <a:t/>
            </a:r>
          </a:p>
          <a:p>
            <a:r>
              <a:rPr lang="en-US"/>
              <a:t>Tree Generator: This process object generates a hierarchical structure (or merge tree) from the segmented regions. It identifies the relationships between smaller basins and larger ones.</a:t>
            </a:r>
          </a:p>
          <a:p>
            <a:r>
              <a:rPr lang="en-US"/>
              <a:t/>
            </a:r>
          </a:p>
          <a:p>
            <a:r>
              <a:rPr lang="en-US"/>
              <a:t>Merge Tree: This is a data object that organizes the segmented regions into a hierarchy, where larger regions contain smaller ones. It helps control the merging process.</a:t>
            </a:r>
          </a:p>
          <a:p>
            <a:r>
              <a:rPr lang="en-US"/>
              <a:t/>
            </a:r>
          </a:p>
          <a:p>
            <a:r>
              <a:rPr lang="en-US"/>
              <a:t>Image Relabeler: This process object takes the basic segmentation and uses the merge tree to combine regions based on the specified parameters (threshold and maximum flood level). It re-labels the segments to produce a more meaningful, less over-segmented output.</a:t>
            </a:r>
          </a:p>
          <a:p>
            <a:r>
              <a:rPr lang="en-US"/>
              <a:t/>
            </a:r>
          </a:p>
          <a:p>
            <a:r>
              <a:rPr lang="en-US"/>
              <a:t>Output Flood Level: This parameter indicates the current level of flooding during the watershed process and allows for adjustments to be made at different levels of hierarchy.</a:t>
            </a:r>
          </a:p>
          <a:p>
            <a:r>
              <a:rPr lang="en-US"/>
              <a:t/>
            </a:r>
          </a:p>
          <a:p>
            <a:r>
              <a:rPr lang="en-US"/>
              <a:t>Labeled Image: This is the final output, which is a segmented image where each region is labeled with a unique identifier. This image is typically used for further analysis or visualization.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png" Type="http://schemas.openxmlformats.org/officeDocument/2006/relationships/image"/><Relationship Id="rId12" Target="../media/image16.png" Type="http://schemas.openxmlformats.org/officeDocument/2006/relationships/image"/><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9.png" Type="http://schemas.openxmlformats.org/officeDocument/2006/relationships/image"/><Relationship Id="rId12" Target="../media/image20.png" Type="http://schemas.openxmlformats.org/officeDocument/2006/relationships/image"/><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2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22.png" Type="http://schemas.openxmlformats.org/officeDocument/2006/relationships/image"/><Relationship Id="rId12" Target="../media/image23.png" Type="http://schemas.openxmlformats.org/officeDocument/2006/relationships/image"/><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png" Type="http://schemas.openxmlformats.org/officeDocument/2006/relationships/image"/><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2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2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2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3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3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1.png" Type="http://schemas.openxmlformats.org/officeDocument/2006/relationships/image"/><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3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2" Target="../notesSlides/notesSlide1.xml" Type="http://schemas.openxmlformats.org/officeDocument/2006/relationships/notesSlide"/><Relationship Id="rId3" Target="../media/image10.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2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0">
            <a:off x="0" y="0"/>
            <a:ext cx="7934325" cy="10287000"/>
            <a:chOff x="0" y="0"/>
            <a:chExt cx="10579100" cy="13716000"/>
          </a:xfrm>
        </p:grpSpPr>
        <p:pic>
          <p:nvPicPr>
            <p:cNvPr name="Picture 4" id="4"/>
            <p:cNvPicPr>
              <a:picLocks noChangeAspect="true"/>
            </p:cNvPicPr>
            <p:nvPr/>
          </p:nvPicPr>
          <p:blipFill>
            <a:blip r:embed="rId3"/>
            <a:srcRect l="20969" t="0" r="20969" b="0"/>
            <a:stretch>
              <a:fillRect/>
            </a:stretch>
          </p:blipFill>
          <p:spPr>
            <a:xfrm flipH="false" flipV="false">
              <a:off x="0" y="0"/>
              <a:ext cx="10579100" cy="13716000"/>
            </a:xfrm>
            <a:prstGeom prst="rect">
              <a:avLst/>
            </a:prstGeom>
          </p:spPr>
        </p:pic>
      </p:grpSp>
      <p:grpSp>
        <p:nvGrpSpPr>
          <p:cNvPr name="Group 5" id="5"/>
          <p:cNvGrpSpPr/>
          <p:nvPr/>
        </p:nvGrpSpPr>
        <p:grpSpPr>
          <a:xfrm rot="0">
            <a:off x="8979845" y="573177"/>
            <a:ext cx="1496914" cy="362504"/>
            <a:chOff x="0" y="0"/>
            <a:chExt cx="1678175" cy="406400"/>
          </a:xfrm>
        </p:grpSpPr>
        <p:sp>
          <p:nvSpPr>
            <p:cNvPr name="Freeform 6" id="6"/>
            <p:cNvSpPr/>
            <p:nvPr/>
          </p:nvSpPr>
          <p:spPr>
            <a:xfrm flipH="false" flipV="false" rot="0">
              <a:off x="0" y="0"/>
              <a:ext cx="1678175" cy="406400"/>
            </a:xfrm>
            <a:custGeom>
              <a:avLst/>
              <a:gdLst/>
              <a:ahLst/>
              <a:cxnLst/>
              <a:rect r="r" b="b" t="t" l="l"/>
              <a:pathLst>
                <a:path h="406400" w="1678175">
                  <a:moveTo>
                    <a:pt x="1474975" y="0"/>
                  </a:moveTo>
                  <a:cubicBezTo>
                    <a:pt x="1587200" y="0"/>
                    <a:pt x="1678175" y="90976"/>
                    <a:pt x="1678175" y="203200"/>
                  </a:cubicBezTo>
                  <a:cubicBezTo>
                    <a:pt x="1678175" y="315424"/>
                    <a:pt x="1587200" y="406400"/>
                    <a:pt x="1474975" y="406400"/>
                  </a:cubicBezTo>
                  <a:lnTo>
                    <a:pt x="203200" y="406400"/>
                  </a:lnTo>
                  <a:cubicBezTo>
                    <a:pt x="90976" y="406400"/>
                    <a:pt x="0" y="315424"/>
                    <a:pt x="0" y="203200"/>
                  </a:cubicBezTo>
                  <a:cubicBezTo>
                    <a:pt x="0" y="90976"/>
                    <a:pt x="90976" y="0"/>
                    <a:pt x="203200" y="0"/>
                  </a:cubicBezTo>
                  <a:close/>
                </a:path>
              </a:pathLst>
            </a:custGeom>
            <a:solidFill>
              <a:srgbClr val="00B2BD"/>
            </a:solidFill>
          </p:spPr>
        </p:sp>
        <p:sp>
          <p:nvSpPr>
            <p:cNvPr name="TextBox 7" id="7"/>
            <p:cNvSpPr txBox="true"/>
            <p:nvPr/>
          </p:nvSpPr>
          <p:spPr>
            <a:xfrm>
              <a:off x="0" y="-38100"/>
              <a:ext cx="1678175" cy="444500"/>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10476759" y="754429"/>
            <a:ext cx="3626498" cy="0"/>
          </a:xfrm>
          <a:prstGeom prst="line">
            <a:avLst/>
          </a:prstGeom>
          <a:ln cap="flat" w="38100">
            <a:solidFill>
              <a:srgbClr val="00B2BD"/>
            </a:solidFill>
            <a:prstDash val="solid"/>
            <a:headEnd type="none" len="sm" w="sm"/>
            <a:tailEnd type="none" len="sm" w="sm"/>
          </a:ln>
        </p:spPr>
      </p:sp>
      <p:grpSp>
        <p:nvGrpSpPr>
          <p:cNvPr name="Group 9" id="9"/>
          <p:cNvGrpSpPr/>
          <p:nvPr/>
        </p:nvGrpSpPr>
        <p:grpSpPr>
          <a:xfrm rot="-2700000">
            <a:off x="14057123" y="6479174"/>
            <a:ext cx="16683427" cy="7187469"/>
            <a:chOff x="0" y="0"/>
            <a:chExt cx="4393989" cy="1892996"/>
          </a:xfrm>
        </p:grpSpPr>
        <p:sp>
          <p:nvSpPr>
            <p:cNvPr name="Freeform 10" id="10"/>
            <p:cNvSpPr/>
            <p:nvPr/>
          </p:nvSpPr>
          <p:spPr>
            <a:xfrm flipH="false" flipV="false" rot="0">
              <a:off x="0" y="0"/>
              <a:ext cx="4393989" cy="1892996"/>
            </a:xfrm>
            <a:custGeom>
              <a:avLst/>
              <a:gdLst/>
              <a:ahLst/>
              <a:cxnLst/>
              <a:rect r="r" b="b" t="t" l="l"/>
              <a:pathLst>
                <a:path h="1892996" w="4393989">
                  <a:moveTo>
                    <a:pt x="0" y="0"/>
                  </a:moveTo>
                  <a:lnTo>
                    <a:pt x="4393989" y="0"/>
                  </a:lnTo>
                  <a:lnTo>
                    <a:pt x="4393989" y="1892996"/>
                  </a:lnTo>
                  <a:lnTo>
                    <a:pt x="0" y="1892996"/>
                  </a:lnTo>
                  <a:close/>
                </a:path>
              </a:pathLst>
            </a:custGeom>
            <a:solidFill>
              <a:srgbClr val="00B2BD">
                <a:alpha val="1961"/>
              </a:srgbClr>
            </a:solidFill>
          </p:spPr>
        </p:sp>
        <p:sp>
          <p:nvSpPr>
            <p:cNvPr name="TextBox 11" id="11"/>
            <p:cNvSpPr txBox="true"/>
            <p:nvPr/>
          </p:nvSpPr>
          <p:spPr>
            <a:xfrm>
              <a:off x="0" y="-38100"/>
              <a:ext cx="4393989" cy="1931096"/>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9144000" y="8415778"/>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9513900" y="8415778"/>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9883800" y="8415778"/>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2415811" y="5663323"/>
            <a:ext cx="3086780" cy="1467701"/>
          </a:xfrm>
          <a:custGeom>
            <a:avLst/>
            <a:gdLst/>
            <a:ahLst/>
            <a:cxnLst/>
            <a:rect r="r" b="b" t="t" l="l"/>
            <a:pathLst>
              <a:path h="1467701" w="3086780">
                <a:moveTo>
                  <a:pt x="0" y="0"/>
                </a:moveTo>
                <a:lnTo>
                  <a:pt x="3086779" y="0"/>
                </a:lnTo>
                <a:lnTo>
                  <a:pt x="3086779" y="1467701"/>
                </a:lnTo>
                <a:lnTo>
                  <a:pt x="0" y="1467701"/>
                </a:lnTo>
                <a:lnTo>
                  <a:pt x="0" y="0"/>
                </a:lnTo>
                <a:close/>
              </a:path>
            </a:pathLst>
          </a:custGeom>
          <a:blipFill>
            <a:blip r:embed="rId10"/>
            <a:stretch>
              <a:fillRect l="0" t="0" r="0" b="0"/>
            </a:stretch>
          </a:blipFill>
        </p:spPr>
      </p:sp>
      <p:sp>
        <p:nvSpPr>
          <p:cNvPr name="TextBox 16" id="16"/>
          <p:cNvSpPr txBox="true"/>
          <p:nvPr/>
        </p:nvSpPr>
        <p:spPr>
          <a:xfrm rot="0">
            <a:off x="8979845" y="1423722"/>
            <a:ext cx="9144000" cy="5912036"/>
          </a:xfrm>
          <a:prstGeom prst="rect">
            <a:avLst/>
          </a:prstGeom>
        </p:spPr>
        <p:txBody>
          <a:bodyPr anchor="t" rtlCol="false" tIns="0" lIns="0" bIns="0" rIns="0">
            <a:spAutoFit/>
          </a:bodyPr>
          <a:lstStyle/>
          <a:p>
            <a:pPr algn="l">
              <a:lnSpc>
                <a:spcPts val="15774"/>
              </a:lnSpc>
            </a:pPr>
            <a:r>
              <a:rPr lang="en-US" sz="11267" spc="439">
                <a:solidFill>
                  <a:srgbClr val="292929"/>
                </a:solidFill>
                <a:latin typeface="Anton"/>
                <a:ea typeface="Anton"/>
                <a:cs typeface="Anton"/>
                <a:sym typeface="Anton"/>
              </a:rPr>
              <a:t>MEDICAL IMAGE</a:t>
            </a:r>
          </a:p>
          <a:p>
            <a:pPr algn="l">
              <a:lnSpc>
                <a:spcPts val="15774"/>
              </a:lnSpc>
            </a:pPr>
            <a:r>
              <a:rPr lang="en-US" sz="11267" spc="439">
                <a:solidFill>
                  <a:srgbClr val="292929"/>
                </a:solidFill>
                <a:latin typeface="Anton"/>
                <a:ea typeface="Anton"/>
                <a:cs typeface="Anton"/>
                <a:sym typeface="Anton"/>
              </a:rPr>
              <a:t>SEGMENTATION</a:t>
            </a:r>
          </a:p>
          <a:p>
            <a:pPr algn="l">
              <a:lnSpc>
                <a:spcPts val="15774"/>
              </a:lnSpc>
            </a:pPr>
            <a:r>
              <a:rPr lang="en-US" sz="11267" spc="439">
                <a:solidFill>
                  <a:srgbClr val="292929"/>
                </a:solidFill>
                <a:latin typeface="Anton"/>
                <a:ea typeface="Anton"/>
                <a:cs typeface="Anton"/>
                <a:sym typeface="Anton"/>
              </a:rPr>
              <a:t>WITH</a:t>
            </a:r>
          </a:p>
        </p:txBody>
      </p:sp>
      <p:sp>
        <p:nvSpPr>
          <p:cNvPr name="TextBox 17" id="17"/>
          <p:cNvSpPr txBox="true"/>
          <p:nvPr/>
        </p:nvSpPr>
        <p:spPr>
          <a:xfrm rot="0">
            <a:off x="9144000" y="9066407"/>
            <a:ext cx="8115300" cy="405765"/>
          </a:xfrm>
          <a:prstGeom prst="rect">
            <a:avLst/>
          </a:prstGeom>
        </p:spPr>
        <p:txBody>
          <a:bodyPr anchor="t" rtlCol="false" tIns="0" lIns="0" bIns="0" rIns="0">
            <a:spAutoFit/>
          </a:bodyPr>
          <a:lstStyle/>
          <a:p>
            <a:pPr algn="l">
              <a:lnSpc>
                <a:spcPts val="3180"/>
              </a:lnSpc>
            </a:pPr>
            <a:r>
              <a:rPr lang="en-US" sz="3000" spc="-81" b="true">
                <a:solidFill>
                  <a:srgbClr val="007076"/>
                </a:solidFill>
                <a:latin typeface="Montserrat Bold"/>
                <a:ea typeface="Montserrat Bold"/>
                <a:cs typeface="Montserrat Bold"/>
                <a:sym typeface="Montserrat Bold"/>
              </a:rPr>
              <a:t>Deependra Dewagiri - 200119C</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028700" y="1435874"/>
            <a:ext cx="15718613"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Region Growing : Connected Threshold</a:t>
            </a:r>
          </a:p>
        </p:txBody>
      </p:sp>
      <p:sp>
        <p:nvSpPr>
          <p:cNvPr name="TextBox 7" id="7"/>
          <p:cNvSpPr txBox="true"/>
          <p:nvPr/>
        </p:nvSpPr>
        <p:spPr>
          <a:xfrm rot="0">
            <a:off x="1028700" y="3182866"/>
            <a:ext cx="16483938" cy="5912485"/>
          </a:xfrm>
          <a:prstGeom prst="rect">
            <a:avLst/>
          </a:prstGeom>
        </p:spPr>
        <p:txBody>
          <a:bodyPr anchor="t" rtlCol="false" tIns="0" lIns="0" bIns="0" rIns="0">
            <a:spAutoFit/>
          </a:bodyPr>
          <a:lstStyle/>
          <a:p>
            <a:pPr algn="l" marL="734059" indent="-367030" lvl="1">
              <a:lnSpc>
                <a:spcPts val="6799"/>
              </a:lnSpc>
              <a:buAutoNum type="arabicPeriod" startAt="1"/>
            </a:pPr>
            <a:r>
              <a:rPr lang="en-US" sz="3399">
                <a:solidFill>
                  <a:srgbClr val="007076"/>
                </a:solidFill>
                <a:latin typeface="Canva Sans"/>
                <a:ea typeface="Canva Sans"/>
                <a:cs typeface="Canva Sans"/>
                <a:sym typeface="Canva Sans"/>
              </a:rPr>
              <a:t>Input Preparation: CurvatureFlowImageFilter to reduce noise while preserving edges</a:t>
            </a:r>
          </a:p>
          <a:p>
            <a:pPr algn="l" marL="734059" indent="-367030" lvl="1">
              <a:lnSpc>
                <a:spcPts val="6799"/>
              </a:lnSpc>
              <a:buAutoNum type="arabicPeriod" startAt="1"/>
            </a:pPr>
            <a:r>
              <a:rPr lang="en-US" sz="3399">
                <a:solidFill>
                  <a:srgbClr val="007076"/>
                </a:solidFill>
                <a:latin typeface="Canva Sans"/>
                <a:ea typeface="Canva Sans"/>
                <a:cs typeface="Canva Sans"/>
                <a:sym typeface="Canva Sans"/>
              </a:rPr>
              <a:t>Threshold Setting: Lower and upper intensity thresholds.</a:t>
            </a:r>
          </a:p>
          <a:p>
            <a:pPr algn="l" marL="734059" indent="-367030" lvl="1">
              <a:lnSpc>
                <a:spcPts val="6799"/>
              </a:lnSpc>
              <a:buAutoNum type="arabicPeriod" startAt="1"/>
            </a:pPr>
            <a:r>
              <a:rPr lang="en-US" sz="3399">
                <a:solidFill>
                  <a:srgbClr val="007076"/>
                </a:solidFill>
                <a:latin typeface="Canva Sans"/>
                <a:ea typeface="Canva Sans"/>
                <a:cs typeface="Canva Sans"/>
                <a:sym typeface="Canva Sans"/>
              </a:rPr>
              <a:t>Region Growing:  All connected pixels within the threshold range, starting from the seed point.</a:t>
            </a:r>
          </a:p>
          <a:p>
            <a:pPr algn="l" marL="734059" indent="-367030" lvl="1">
              <a:lnSpc>
                <a:spcPts val="6799"/>
              </a:lnSpc>
              <a:buAutoNum type="arabicPeriod" startAt="1"/>
            </a:pPr>
            <a:r>
              <a:rPr lang="en-US" sz="3399">
                <a:solidFill>
                  <a:srgbClr val="007076"/>
                </a:solidFill>
                <a:latin typeface="Canva Sans"/>
                <a:ea typeface="Canva Sans"/>
                <a:cs typeface="Canva Sans"/>
                <a:sym typeface="Canva Sans"/>
              </a:rPr>
              <a:t>Binary Output:  A binary image </a:t>
            </a:r>
          </a:p>
          <a:p>
            <a:pPr algn="l">
              <a:lnSpc>
                <a:spcPts val="679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2700000">
            <a:off x="7278105" y="4560546"/>
            <a:ext cx="16683427" cy="7187469"/>
            <a:chOff x="0" y="0"/>
            <a:chExt cx="4393989" cy="1892996"/>
          </a:xfrm>
        </p:grpSpPr>
        <p:sp>
          <p:nvSpPr>
            <p:cNvPr name="Freeform 4" id="4"/>
            <p:cNvSpPr/>
            <p:nvPr/>
          </p:nvSpPr>
          <p:spPr>
            <a:xfrm flipH="false" flipV="false" rot="0">
              <a:off x="0" y="0"/>
              <a:ext cx="4393989" cy="1892996"/>
            </a:xfrm>
            <a:custGeom>
              <a:avLst/>
              <a:gdLst/>
              <a:ahLst/>
              <a:cxnLst/>
              <a:rect r="r" b="b" t="t" l="l"/>
              <a:pathLst>
                <a:path h="1892996" w="4393989">
                  <a:moveTo>
                    <a:pt x="0" y="0"/>
                  </a:moveTo>
                  <a:lnTo>
                    <a:pt x="4393989" y="0"/>
                  </a:lnTo>
                  <a:lnTo>
                    <a:pt x="4393989" y="1892996"/>
                  </a:lnTo>
                  <a:lnTo>
                    <a:pt x="0" y="1892996"/>
                  </a:lnTo>
                  <a:close/>
                </a:path>
              </a:pathLst>
            </a:custGeom>
            <a:solidFill>
              <a:srgbClr val="00B2BD">
                <a:alpha val="1961"/>
              </a:srgbClr>
            </a:solidFill>
          </p:spPr>
        </p:sp>
        <p:sp>
          <p:nvSpPr>
            <p:cNvPr name="TextBox 5" id="5"/>
            <p:cNvSpPr txBox="true"/>
            <p:nvPr/>
          </p:nvSpPr>
          <p:spPr>
            <a:xfrm>
              <a:off x="0" y="-38100"/>
              <a:ext cx="4393989" cy="1931096"/>
            </a:xfrm>
            <a:prstGeom prst="rect">
              <a:avLst/>
            </a:prstGeom>
          </p:spPr>
          <p:txBody>
            <a:bodyPr anchor="ctr" rtlCol="false" tIns="50800" lIns="50800" bIns="50800" rIns="50800"/>
            <a:lstStyle/>
            <a:p>
              <a:pPr algn="ctr">
                <a:lnSpc>
                  <a:spcPts val="2659"/>
                </a:lnSpc>
                <a:spcBef>
                  <a:spcPct val="0"/>
                </a:spcBef>
              </a:pPr>
              <a:r>
                <a:rPr lang="en-US" sz="1899">
                  <a:solidFill>
                    <a:srgbClr val="FFFFFF">
                      <a:alpha val="1961"/>
                    </a:srgbClr>
                  </a:solidFill>
                  <a:latin typeface="Open Sans Light"/>
                  <a:ea typeface="Open Sans Light"/>
                  <a:cs typeface="Open Sans Light"/>
                  <a:sym typeface="Open Sans Light"/>
                </a:rPr>
                <a:t>original image</a:t>
              </a:r>
            </a:p>
          </p:txBody>
        </p:sp>
      </p:grpSp>
      <p:sp>
        <p:nvSpPr>
          <p:cNvPr name="Freeform 6" id="6"/>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308402" y="4579700"/>
            <a:ext cx="2521812" cy="3085577"/>
          </a:xfrm>
          <a:custGeom>
            <a:avLst/>
            <a:gdLst/>
            <a:ahLst/>
            <a:cxnLst/>
            <a:rect r="r" b="b" t="t" l="l"/>
            <a:pathLst>
              <a:path h="3085577" w="2521812">
                <a:moveTo>
                  <a:pt x="0" y="0"/>
                </a:moveTo>
                <a:lnTo>
                  <a:pt x="2521812" y="0"/>
                </a:lnTo>
                <a:lnTo>
                  <a:pt x="2521812" y="3085576"/>
                </a:lnTo>
                <a:lnTo>
                  <a:pt x="0" y="3085576"/>
                </a:lnTo>
                <a:lnTo>
                  <a:pt x="0" y="0"/>
                </a:lnTo>
                <a:close/>
              </a:path>
            </a:pathLst>
          </a:custGeom>
          <a:blipFill>
            <a:blip r:embed="rId9"/>
            <a:stretch>
              <a:fillRect l="0" t="0" r="-103206" b="0"/>
            </a:stretch>
          </a:blipFill>
        </p:spPr>
      </p:sp>
      <p:sp>
        <p:nvSpPr>
          <p:cNvPr name="Freeform 10" id="10"/>
          <p:cNvSpPr/>
          <p:nvPr/>
        </p:nvSpPr>
        <p:spPr>
          <a:xfrm flipH="false" flipV="false" rot="0">
            <a:off x="5220547" y="4579700"/>
            <a:ext cx="2654569" cy="3130143"/>
          </a:xfrm>
          <a:custGeom>
            <a:avLst/>
            <a:gdLst/>
            <a:ahLst/>
            <a:cxnLst/>
            <a:rect r="r" b="b" t="t" l="l"/>
            <a:pathLst>
              <a:path h="3130143" w="2654569">
                <a:moveTo>
                  <a:pt x="0" y="0"/>
                </a:moveTo>
                <a:lnTo>
                  <a:pt x="2654569" y="0"/>
                </a:lnTo>
                <a:lnTo>
                  <a:pt x="2654569" y="3130143"/>
                </a:lnTo>
                <a:lnTo>
                  <a:pt x="0" y="3130143"/>
                </a:lnTo>
                <a:lnTo>
                  <a:pt x="0" y="0"/>
                </a:lnTo>
                <a:close/>
              </a:path>
            </a:pathLst>
          </a:custGeom>
          <a:blipFill>
            <a:blip r:embed="rId10"/>
            <a:stretch>
              <a:fillRect l="0" t="-5254" r="0" b="0"/>
            </a:stretch>
          </a:blipFill>
        </p:spPr>
      </p:sp>
      <p:sp>
        <p:nvSpPr>
          <p:cNvPr name="Freeform 11" id="11"/>
          <p:cNvSpPr/>
          <p:nvPr/>
        </p:nvSpPr>
        <p:spPr>
          <a:xfrm flipH="false" flipV="false" rot="0">
            <a:off x="10107338" y="2713270"/>
            <a:ext cx="1689254" cy="2136485"/>
          </a:xfrm>
          <a:custGeom>
            <a:avLst/>
            <a:gdLst/>
            <a:ahLst/>
            <a:cxnLst/>
            <a:rect r="r" b="b" t="t" l="l"/>
            <a:pathLst>
              <a:path h="2136485" w="1689254">
                <a:moveTo>
                  <a:pt x="0" y="0"/>
                </a:moveTo>
                <a:lnTo>
                  <a:pt x="1689255" y="0"/>
                </a:lnTo>
                <a:lnTo>
                  <a:pt x="1689255" y="2136485"/>
                </a:lnTo>
                <a:lnTo>
                  <a:pt x="0" y="2136485"/>
                </a:lnTo>
                <a:lnTo>
                  <a:pt x="0" y="0"/>
                </a:lnTo>
                <a:close/>
              </a:path>
            </a:pathLst>
          </a:custGeom>
          <a:blipFill>
            <a:blip r:embed="rId11"/>
            <a:stretch>
              <a:fillRect l="-3287" t="-5848" r="-279524" b="-3899"/>
            </a:stretch>
          </a:blipFill>
        </p:spPr>
      </p:sp>
      <p:sp>
        <p:nvSpPr>
          <p:cNvPr name="Freeform 12" id="12"/>
          <p:cNvSpPr/>
          <p:nvPr/>
        </p:nvSpPr>
        <p:spPr>
          <a:xfrm flipH="false" flipV="false" rot="0">
            <a:off x="11251845" y="5055033"/>
            <a:ext cx="1801541" cy="2134910"/>
          </a:xfrm>
          <a:custGeom>
            <a:avLst/>
            <a:gdLst/>
            <a:ahLst/>
            <a:cxnLst/>
            <a:rect r="r" b="b" t="t" l="l"/>
            <a:pathLst>
              <a:path h="2134910" w="1801541">
                <a:moveTo>
                  <a:pt x="0" y="0"/>
                </a:moveTo>
                <a:lnTo>
                  <a:pt x="1801541" y="0"/>
                </a:lnTo>
                <a:lnTo>
                  <a:pt x="1801541" y="2134910"/>
                </a:lnTo>
                <a:lnTo>
                  <a:pt x="0" y="2134910"/>
                </a:lnTo>
                <a:lnTo>
                  <a:pt x="0" y="0"/>
                </a:lnTo>
                <a:close/>
              </a:path>
            </a:pathLst>
          </a:custGeom>
          <a:blipFill>
            <a:blip r:embed="rId11"/>
            <a:stretch>
              <a:fillRect l="-129476" t="-7804" r="-129476" b="-2024"/>
            </a:stretch>
          </a:blipFill>
        </p:spPr>
      </p:sp>
      <p:sp>
        <p:nvSpPr>
          <p:cNvPr name="Freeform 13" id="13"/>
          <p:cNvSpPr/>
          <p:nvPr/>
        </p:nvSpPr>
        <p:spPr>
          <a:xfrm flipH="false" flipV="false" rot="0">
            <a:off x="10107338" y="7709843"/>
            <a:ext cx="1799045" cy="2134910"/>
          </a:xfrm>
          <a:custGeom>
            <a:avLst/>
            <a:gdLst/>
            <a:ahLst/>
            <a:cxnLst/>
            <a:rect r="r" b="b" t="t" l="l"/>
            <a:pathLst>
              <a:path h="2134910" w="1799045">
                <a:moveTo>
                  <a:pt x="0" y="0"/>
                </a:moveTo>
                <a:lnTo>
                  <a:pt x="1799045" y="0"/>
                </a:lnTo>
                <a:lnTo>
                  <a:pt x="1799045" y="2134910"/>
                </a:lnTo>
                <a:lnTo>
                  <a:pt x="0" y="2134910"/>
                </a:lnTo>
                <a:lnTo>
                  <a:pt x="0" y="0"/>
                </a:lnTo>
                <a:close/>
              </a:path>
            </a:pathLst>
          </a:custGeom>
          <a:blipFill>
            <a:blip r:embed="rId12"/>
            <a:stretch>
              <a:fillRect l="-264391" t="-9384" r="-5402" b="-3605"/>
            </a:stretch>
          </a:blipFill>
        </p:spPr>
      </p:sp>
      <p:sp>
        <p:nvSpPr>
          <p:cNvPr name="TextBox 14" id="14"/>
          <p:cNvSpPr txBox="true"/>
          <p:nvPr/>
        </p:nvSpPr>
        <p:spPr>
          <a:xfrm rot="0">
            <a:off x="1028700" y="1435874"/>
            <a:ext cx="15718613"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Region Growing : Connected Threshold</a:t>
            </a:r>
          </a:p>
        </p:txBody>
      </p:sp>
      <p:sp>
        <p:nvSpPr>
          <p:cNvPr name="AutoShape 15" id="15"/>
          <p:cNvSpPr/>
          <p:nvPr/>
        </p:nvSpPr>
        <p:spPr>
          <a:xfrm>
            <a:off x="3934062" y="6122488"/>
            <a:ext cx="1286485" cy="0"/>
          </a:xfrm>
          <a:prstGeom prst="line">
            <a:avLst/>
          </a:prstGeom>
          <a:ln cap="flat" w="95250">
            <a:solidFill>
              <a:srgbClr val="000000"/>
            </a:solidFill>
            <a:prstDash val="solid"/>
            <a:headEnd type="none" len="sm" w="sm"/>
            <a:tailEnd type="triangle" len="med" w="lg"/>
          </a:ln>
        </p:spPr>
      </p:sp>
      <p:sp>
        <p:nvSpPr>
          <p:cNvPr name="AutoShape 16" id="16"/>
          <p:cNvSpPr/>
          <p:nvPr/>
        </p:nvSpPr>
        <p:spPr>
          <a:xfrm flipV="true">
            <a:off x="7875116" y="3781512"/>
            <a:ext cx="2232222" cy="2363259"/>
          </a:xfrm>
          <a:prstGeom prst="line">
            <a:avLst/>
          </a:prstGeom>
          <a:ln cap="flat" w="95250">
            <a:solidFill>
              <a:srgbClr val="000000"/>
            </a:solidFill>
            <a:prstDash val="solid"/>
            <a:headEnd type="none" len="sm" w="sm"/>
            <a:tailEnd type="triangle" len="med" w="lg"/>
          </a:ln>
        </p:spPr>
      </p:sp>
      <p:sp>
        <p:nvSpPr>
          <p:cNvPr name="AutoShape 17" id="17"/>
          <p:cNvSpPr/>
          <p:nvPr/>
        </p:nvSpPr>
        <p:spPr>
          <a:xfrm flipV="true">
            <a:off x="7875116" y="6122488"/>
            <a:ext cx="3376728" cy="22283"/>
          </a:xfrm>
          <a:prstGeom prst="line">
            <a:avLst/>
          </a:prstGeom>
          <a:ln cap="flat" w="95250">
            <a:solidFill>
              <a:srgbClr val="000000"/>
            </a:solidFill>
            <a:prstDash val="solid"/>
            <a:headEnd type="none" len="sm" w="sm"/>
            <a:tailEnd type="triangle" len="med" w="lg"/>
          </a:ln>
        </p:spPr>
      </p:sp>
      <p:sp>
        <p:nvSpPr>
          <p:cNvPr name="AutoShape 18" id="18"/>
          <p:cNvSpPr/>
          <p:nvPr/>
        </p:nvSpPr>
        <p:spPr>
          <a:xfrm>
            <a:off x="7875116" y="6144771"/>
            <a:ext cx="2232222" cy="2632527"/>
          </a:xfrm>
          <a:prstGeom prst="line">
            <a:avLst/>
          </a:prstGeom>
          <a:ln cap="flat" w="95250">
            <a:solidFill>
              <a:srgbClr val="000000"/>
            </a:solidFill>
            <a:prstDash val="solid"/>
            <a:headEnd type="none" len="sm" w="sm"/>
            <a:tailEnd type="triangle" len="med" w="lg"/>
          </a:ln>
        </p:spPr>
      </p:sp>
      <p:sp>
        <p:nvSpPr>
          <p:cNvPr name="TextBox 19" id="19"/>
          <p:cNvSpPr txBox="true"/>
          <p:nvPr/>
        </p:nvSpPr>
        <p:spPr>
          <a:xfrm rot="0">
            <a:off x="1379630" y="7735498"/>
            <a:ext cx="2554432" cy="675640"/>
          </a:xfrm>
          <a:prstGeom prst="rect">
            <a:avLst/>
          </a:prstGeom>
        </p:spPr>
        <p:txBody>
          <a:bodyPr anchor="t" rtlCol="false" tIns="0" lIns="0" bIns="0" rIns="0">
            <a:spAutoFit/>
          </a:bodyPr>
          <a:lstStyle/>
          <a:p>
            <a:pPr algn="ctr">
              <a:lnSpc>
                <a:spcPts val="4759"/>
              </a:lnSpc>
            </a:pPr>
            <a:r>
              <a:rPr lang="en-US" sz="3399">
                <a:solidFill>
                  <a:srgbClr val="007076"/>
                </a:solidFill>
                <a:latin typeface="Cooper Hewitt"/>
                <a:ea typeface="Cooper Hewitt"/>
                <a:cs typeface="Cooper Hewitt"/>
                <a:sym typeface="Cooper Hewitt"/>
              </a:rPr>
              <a:t>original image</a:t>
            </a:r>
          </a:p>
        </p:txBody>
      </p:sp>
      <p:sp>
        <p:nvSpPr>
          <p:cNvPr name="TextBox 20" id="20"/>
          <p:cNvSpPr txBox="true"/>
          <p:nvPr/>
        </p:nvSpPr>
        <p:spPr>
          <a:xfrm rot="0">
            <a:off x="4934472" y="7735498"/>
            <a:ext cx="3126581" cy="675640"/>
          </a:xfrm>
          <a:prstGeom prst="rect">
            <a:avLst/>
          </a:prstGeom>
        </p:spPr>
        <p:txBody>
          <a:bodyPr anchor="t" rtlCol="false" tIns="0" lIns="0" bIns="0" rIns="0">
            <a:spAutoFit/>
          </a:bodyPr>
          <a:lstStyle/>
          <a:p>
            <a:pPr algn="ctr">
              <a:lnSpc>
                <a:spcPts val="4759"/>
              </a:lnSpc>
            </a:pPr>
            <a:r>
              <a:rPr lang="en-US" sz="3399">
                <a:solidFill>
                  <a:srgbClr val="007076"/>
                </a:solidFill>
                <a:latin typeface="Cooper Hewitt"/>
                <a:ea typeface="Cooper Hewitt"/>
                <a:cs typeface="Cooper Hewitt"/>
                <a:sym typeface="Cooper Hewitt"/>
              </a:rPr>
              <a:t>smoothed image</a:t>
            </a:r>
          </a:p>
        </p:txBody>
      </p:sp>
      <p:sp>
        <p:nvSpPr>
          <p:cNvPr name="TextBox 21" id="21"/>
          <p:cNvSpPr txBox="true"/>
          <p:nvPr/>
        </p:nvSpPr>
        <p:spPr>
          <a:xfrm rot="0">
            <a:off x="13043495" y="3339433"/>
            <a:ext cx="3703818" cy="675640"/>
          </a:xfrm>
          <a:prstGeom prst="rect">
            <a:avLst/>
          </a:prstGeom>
        </p:spPr>
        <p:txBody>
          <a:bodyPr anchor="t" rtlCol="false" tIns="0" lIns="0" bIns="0" rIns="0">
            <a:spAutoFit/>
          </a:bodyPr>
          <a:lstStyle/>
          <a:p>
            <a:pPr algn="ctr">
              <a:lnSpc>
                <a:spcPts val="4759"/>
              </a:lnSpc>
            </a:pPr>
            <a:r>
              <a:rPr lang="en-US" sz="3399">
                <a:solidFill>
                  <a:srgbClr val="007076"/>
                </a:solidFill>
                <a:latin typeface="Cooper Hewitt"/>
                <a:ea typeface="Cooper Hewitt"/>
                <a:cs typeface="Cooper Hewitt"/>
                <a:sym typeface="Cooper Hewitt"/>
              </a:rPr>
              <a:t>segmented image 1</a:t>
            </a:r>
          </a:p>
        </p:txBody>
      </p:sp>
      <p:sp>
        <p:nvSpPr>
          <p:cNvPr name="TextBox 22" id="22"/>
          <p:cNvSpPr txBox="true"/>
          <p:nvPr/>
        </p:nvSpPr>
        <p:spPr>
          <a:xfrm rot="0">
            <a:off x="13767909" y="5469131"/>
            <a:ext cx="3703818" cy="675640"/>
          </a:xfrm>
          <a:prstGeom prst="rect">
            <a:avLst/>
          </a:prstGeom>
        </p:spPr>
        <p:txBody>
          <a:bodyPr anchor="t" rtlCol="false" tIns="0" lIns="0" bIns="0" rIns="0">
            <a:spAutoFit/>
          </a:bodyPr>
          <a:lstStyle/>
          <a:p>
            <a:pPr algn="ctr">
              <a:lnSpc>
                <a:spcPts val="4759"/>
              </a:lnSpc>
            </a:pPr>
            <a:r>
              <a:rPr lang="en-US" sz="3399">
                <a:solidFill>
                  <a:srgbClr val="007076"/>
                </a:solidFill>
                <a:latin typeface="Cooper Hewitt"/>
                <a:ea typeface="Cooper Hewitt"/>
                <a:cs typeface="Cooper Hewitt"/>
                <a:sym typeface="Cooper Hewitt"/>
              </a:rPr>
              <a:t>segmented image 2</a:t>
            </a:r>
          </a:p>
        </p:txBody>
      </p:sp>
      <p:sp>
        <p:nvSpPr>
          <p:cNvPr name="TextBox 23" id="23"/>
          <p:cNvSpPr txBox="true"/>
          <p:nvPr/>
        </p:nvSpPr>
        <p:spPr>
          <a:xfrm rot="0">
            <a:off x="12218945" y="8358515"/>
            <a:ext cx="3703818" cy="675640"/>
          </a:xfrm>
          <a:prstGeom prst="rect">
            <a:avLst/>
          </a:prstGeom>
        </p:spPr>
        <p:txBody>
          <a:bodyPr anchor="t" rtlCol="false" tIns="0" lIns="0" bIns="0" rIns="0">
            <a:spAutoFit/>
          </a:bodyPr>
          <a:lstStyle/>
          <a:p>
            <a:pPr algn="ctr">
              <a:lnSpc>
                <a:spcPts val="4759"/>
              </a:lnSpc>
            </a:pPr>
            <a:r>
              <a:rPr lang="en-US" sz="3399">
                <a:solidFill>
                  <a:srgbClr val="007076"/>
                </a:solidFill>
                <a:latin typeface="Cooper Hewitt"/>
                <a:ea typeface="Cooper Hewitt"/>
                <a:cs typeface="Cooper Hewitt"/>
                <a:sym typeface="Cooper Hewitt"/>
              </a:rPr>
              <a:t>segmented image 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028700" y="1435874"/>
            <a:ext cx="15718613"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Region Growing : Otsu Segmentation</a:t>
            </a:r>
          </a:p>
        </p:txBody>
      </p:sp>
      <p:sp>
        <p:nvSpPr>
          <p:cNvPr name="TextBox 7" id="7"/>
          <p:cNvSpPr txBox="true"/>
          <p:nvPr/>
        </p:nvSpPr>
        <p:spPr>
          <a:xfrm rot="0">
            <a:off x="1028700" y="3182866"/>
            <a:ext cx="15718613" cy="6769735"/>
          </a:xfrm>
          <a:prstGeom prst="rect">
            <a:avLst/>
          </a:prstGeom>
        </p:spPr>
        <p:txBody>
          <a:bodyPr anchor="t" rtlCol="false" tIns="0" lIns="0" bIns="0" rIns="0">
            <a:spAutoFit/>
          </a:bodyPr>
          <a:lstStyle/>
          <a:p>
            <a:pPr algn="l" marL="734059" indent="-367030" lvl="1">
              <a:lnSpc>
                <a:spcPts val="6799"/>
              </a:lnSpc>
              <a:buAutoNum type="arabicPeriod" startAt="1"/>
            </a:pPr>
            <a:r>
              <a:rPr lang="en-US" sz="3399">
                <a:solidFill>
                  <a:srgbClr val="007076"/>
                </a:solidFill>
                <a:latin typeface="Canva Sans"/>
                <a:ea typeface="Canva Sans"/>
                <a:cs typeface="Canva Sans"/>
                <a:sym typeface="Canva Sans"/>
              </a:rPr>
              <a:t>Histogram Generation:  Determines the distribution of pixel intensities in the image.</a:t>
            </a:r>
          </a:p>
          <a:p>
            <a:pPr algn="l" marL="734059" indent="-367030" lvl="1">
              <a:lnSpc>
                <a:spcPts val="6799"/>
              </a:lnSpc>
              <a:buAutoNum type="arabicPeriod" startAt="1"/>
            </a:pPr>
            <a:r>
              <a:rPr lang="en-US" sz="3399">
                <a:solidFill>
                  <a:srgbClr val="007076"/>
                </a:solidFill>
                <a:latin typeface="Canva Sans"/>
                <a:ea typeface="Canva Sans"/>
                <a:cs typeface="Canva Sans"/>
                <a:sym typeface="Canva Sans"/>
              </a:rPr>
              <a:t>Otsu's Method: Otsu's method to determine the optimal threshold values that maximize inter-class variance.</a:t>
            </a:r>
          </a:p>
          <a:p>
            <a:pPr algn="l" marL="734059" indent="-367030" lvl="1">
              <a:lnSpc>
                <a:spcPts val="6799"/>
              </a:lnSpc>
              <a:buAutoNum type="arabicPeriod" startAt="1"/>
            </a:pPr>
            <a:r>
              <a:rPr lang="en-US" sz="3399">
                <a:solidFill>
                  <a:srgbClr val="007076"/>
                </a:solidFill>
                <a:latin typeface="Canva Sans"/>
                <a:ea typeface="Canva Sans"/>
                <a:cs typeface="Canva Sans"/>
                <a:sym typeface="Canva Sans"/>
              </a:rPr>
              <a:t>Binary Thresholding: Thresholding is applied to segment the image into different regions based on these thresholds.</a:t>
            </a:r>
          </a:p>
          <a:p>
            <a:pPr algn="l">
              <a:lnSpc>
                <a:spcPts val="6799"/>
              </a:lnSpc>
            </a:pPr>
          </a:p>
          <a:p>
            <a:pPr algn="l">
              <a:lnSpc>
                <a:spcPts val="679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4235033" y="2578395"/>
            <a:ext cx="2842572" cy="3535818"/>
          </a:xfrm>
          <a:custGeom>
            <a:avLst/>
            <a:gdLst/>
            <a:ahLst/>
            <a:cxnLst/>
            <a:rect r="r" b="b" t="t" l="l"/>
            <a:pathLst>
              <a:path h="3535818" w="2842572">
                <a:moveTo>
                  <a:pt x="0" y="0"/>
                </a:moveTo>
                <a:lnTo>
                  <a:pt x="2842572" y="0"/>
                </a:lnTo>
                <a:lnTo>
                  <a:pt x="2842572" y="3535818"/>
                </a:lnTo>
                <a:lnTo>
                  <a:pt x="0" y="3535818"/>
                </a:lnTo>
                <a:lnTo>
                  <a:pt x="0" y="0"/>
                </a:lnTo>
                <a:close/>
              </a:path>
            </a:pathLst>
          </a:custGeom>
          <a:blipFill>
            <a:blip r:embed="rId9"/>
            <a:stretch>
              <a:fillRect l="0" t="0" r="-187770" b="0"/>
            </a:stretch>
          </a:blipFill>
        </p:spPr>
      </p:sp>
      <p:sp>
        <p:nvSpPr>
          <p:cNvPr name="Freeform 7" id="7"/>
          <p:cNvSpPr/>
          <p:nvPr/>
        </p:nvSpPr>
        <p:spPr>
          <a:xfrm flipH="false" flipV="false" rot="0">
            <a:off x="10464842" y="2747997"/>
            <a:ext cx="2787922" cy="3535818"/>
          </a:xfrm>
          <a:custGeom>
            <a:avLst/>
            <a:gdLst/>
            <a:ahLst/>
            <a:cxnLst/>
            <a:rect r="r" b="b" t="t" l="l"/>
            <a:pathLst>
              <a:path h="3535818" w="2787922">
                <a:moveTo>
                  <a:pt x="0" y="0"/>
                </a:moveTo>
                <a:lnTo>
                  <a:pt x="2787921" y="0"/>
                </a:lnTo>
                <a:lnTo>
                  <a:pt x="2787921" y="3535818"/>
                </a:lnTo>
                <a:lnTo>
                  <a:pt x="0" y="3535818"/>
                </a:lnTo>
                <a:lnTo>
                  <a:pt x="0" y="0"/>
                </a:lnTo>
                <a:close/>
              </a:path>
            </a:pathLst>
          </a:custGeom>
          <a:blipFill>
            <a:blip r:embed="rId9"/>
            <a:stretch>
              <a:fillRect l="-193411" t="0" r="0" b="0"/>
            </a:stretch>
          </a:blipFill>
        </p:spPr>
      </p:sp>
      <p:sp>
        <p:nvSpPr>
          <p:cNvPr name="Freeform 8" id="8"/>
          <p:cNvSpPr/>
          <p:nvPr/>
        </p:nvSpPr>
        <p:spPr>
          <a:xfrm flipH="false" flipV="false" rot="0">
            <a:off x="3794730" y="6323544"/>
            <a:ext cx="3282875" cy="3510719"/>
          </a:xfrm>
          <a:custGeom>
            <a:avLst/>
            <a:gdLst/>
            <a:ahLst/>
            <a:cxnLst/>
            <a:rect r="r" b="b" t="t" l="l"/>
            <a:pathLst>
              <a:path h="3510719" w="3282875">
                <a:moveTo>
                  <a:pt x="0" y="0"/>
                </a:moveTo>
                <a:lnTo>
                  <a:pt x="3282875" y="0"/>
                </a:lnTo>
                <a:lnTo>
                  <a:pt x="3282875" y="3510719"/>
                </a:lnTo>
                <a:lnTo>
                  <a:pt x="0" y="3510719"/>
                </a:lnTo>
                <a:lnTo>
                  <a:pt x="0" y="0"/>
                </a:lnTo>
                <a:close/>
              </a:path>
            </a:pathLst>
          </a:custGeom>
          <a:blipFill>
            <a:blip r:embed="rId10"/>
            <a:stretch>
              <a:fillRect l="0" t="0" r="-100000" b="0"/>
            </a:stretch>
          </a:blipFill>
        </p:spPr>
      </p:sp>
      <p:sp>
        <p:nvSpPr>
          <p:cNvPr name="Freeform 9" id="9"/>
          <p:cNvSpPr/>
          <p:nvPr/>
        </p:nvSpPr>
        <p:spPr>
          <a:xfrm flipH="false" flipV="false" rot="0">
            <a:off x="10060167" y="6388371"/>
            <a:ext cx="3192596" cy="3510719"/>
          </a:xfrm>
          <a:custGeom>
            <a:avLst/>
            <a:gdLst/>
            <a:ahLst/>
            <a:cxnLst/>
            <a:rect r="r" b="b" t="t" l="l"/>
            <a:pathLst>
              <a:path h="3510719" w="3192596">
                <a:moveTo>
                  <a:pt x="0" y="0"/>
                </a:moveTo>
                <a:lnTo>
                  <a:pt x="3192596" y="0"/>
                </a:lnTo>
                <a:lnTo>
                  <a:pt x="3192596" y="3510719"/>
                </a:lnTo>
                <a:lnTo>
                  <a:pt x="0" y="3510719"/>
                </a:lnTo>
                <a:lnTo>
                  <a:pt x="0" y="0"/>
                </a:lnTo>
                <a:close/>
              </a:path>
            </a:pathLst>
          </a:custGeom>
          <a:blipFill>
            <a:blip r:embed="rId10"/>
            <a:stretch>
              <a:fillRect l="-105655" t="0" r="0" b="0"/>
            </a:stretch>
          </a:blipFill>
        </p:spPr>
      </p:sp>
      <p:sp>
        <p:nvSpPr>
          <p:cNvPr name="TextBox 10" id="10"/>
          <p:cNvSpPr txBox="true"/>
          <p:nvPr/>
        </p:nvSpPr>
        <p:spPr>
          <a:xfrm rot="0">
            <a:off x="1028700" y="1435874"/>
            <a:ext cx="15718613"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Region Growing : Otsu Segmentation</a:t>
            </a:r>
          </a:p>
        </p:txBody>
      </p:sp>
      <p:sp>
        <p:nvSpPr>
          <p:cNvPr name="AutoShape 11" id="11"/>
          <p:cNvSpPr/>
          <p:nvPr/>
        </p:nvSpPr>
        <p:spPr>
          <a:xfrm flipV="true">
            <a:off x="7515351" y="6076113"/>
            <a:ext cx="2066395" cy="0"/>
          </a:xfrm>
          <a:prstGeom prst="line">
            <a:avLst/>
          </a:prstGeom>
          <a:ln cap="flat" w="76200">
            <a:solidFill>
              <a:srgbClr val="007076"/>
            </a:solidFill>
            <a:prstDash val="solid"/>
            <a:headEnd type="none" len="sm" w="sm"/>
            <a:tailEnd type="triangle" len="med" w="lg"/>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028700" y="1435874"/>
            <a:ext cx="16703540"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Region Growing : Neighborhood Connected</a:t>
            </a:r>
          </a:p>
        </p:txBody>
      </p:sp>
      <p:sp>
        <p:nvSpPr>
          <p:cNvPr name="TextBox 7" id="7"/>
          <p:cNvSpPr txBox="true"/>
          <p:nvPr/>
        </p:nvSpPr>
        <p:spPr>
          <a:xfrm rot="0">
            <a:off x="1028700" y="3182866"/>
            <a:ext cx="16230600" cy="6769735"/>
          </a:xfrm>
          <a:prstGeom prst="rect">
            <a:avLst/>
          </a:prstGeom>
        </p:spPr>
        <p:txBody>
          <a:bodyPr anchor="t" rtlCol="false" tIns="0" lIns="0" bIns="0" rIns="0">
            <a:spAutoFit/>
          </a:bodyPr>
          <a:lstStyle/>
          <a:p>
            <a:pPr algn="l" marL="734059" indent="-367030" lvl="1">
              <a:lnSpc>
                <a:spcPts val="6799"/>
              </a:lnSpc>
              <a:buAutoNum type="arabicPeriod" startAt="1"/>
            </a:pPr>
            <a:r>
              <a:rPr lang="en-US" sz="3399">
                <a:solidFill>
                  <a:srgbClr val="007076"/>
                </a:solidFill>
                <a:latin typeface="Canva Sans"/>
                <a:ea typeface="Canva Sans"/>
                <a:cs typeface="Canva Sans"/>
                <a:sym typeface="Canva Sans"/>
              </a:rPr>
              <a:t>Edge-Preserving Smoothing:   Smoothing  the image while preserving important edges</a:t>
            </a:r>
          </a:p>
          <a:p>
            <a:pPr algn="l" marL="734059" indent="-367030" lvl="1">
              <a:lnSpc>
                <a:spcPts val="6799"/>
              </a:lnSpc>
              <a:buAutoNum type="arabicPeriod" startAt="1"/>
            </a:pPr>
            <a:r>
              <a:rPr lang="en-US" sz="3399">
                <a:solidFill>
                  <a:srgbClr val="007076"/>
                </a:solidFill>
                <a:latin typeface="Canva Sans"/>
                <a:ea typeface="Canva Sans"/>
                <a:cs typeface="Canva Sans"/>
                <a:sym typeface="Canva Sans"/>
              </a:rPr>
              <a:t>Neighborhood Radius:</a:t>
            </a:r>
            <a:r>
              <a:rPr lang="en-US" sz="3399">
                <a:solidFill>
                  <a:srgbClr val="007076"/>
                </a:solidFill>
                <a:latin typeface="Canva Sans"/>
                <a:ea typeface="Canva Sans"/>
                <a:cs typeface="Canva Sans"/>
                <a:sym typeface="Canva Sans"/>
              </a:rPr>
              <a:t> Size of the region around each pixel that will be evaluated</a:t>
            </a:r>
          </a:p>
          <a:p>
            <a:pPr algn="l" marL="734059" indent="-367030" lvl="1">
              <a:lnSpc>
                <a:spcPts val="6799"/>
              </a:lnSpc>
              <a:buAutoNum type="arabicPeriod" startAt="1"/>
            </a:pPr>
            <a:r>
              <a:rPr lang="en-US" sz="3399">
                <a:solidFill>
                  <a:srgbClr val="007076"/>
                </a:solidFill>
                <a:latin typeface="Canva Sans"/>
                <a:ea typeface="Canva Sans"/>
                <a:cs typeface="Canva Sans"/>
                <a:sym typeface="Canva Sans"/>
              </a:rPr>
              <a:t>Segmentation Process</a:t>
            </a:r>
            <a:r>
              <a:rPr lang="en-US" sz="3399">
                <a:solidFill>
                  <a:srgbClr val="007076"/>
                </a:solidFill>
                <a:latin typeface="Canva Sans"/>
                <a:ea typeface="Canva Sans"/>
                <a:cs typeface="Canva Sans"/>
                <a:sym typeface="Canva Sans"/>
              </a:rPr>
              <a:t>:  reduces the chances of including small, isolated structures.</a:t>
            </a:r>
          </a:p>
          <a:p>
            <a:pPr algn="l">
              <a:lnSpc>
                <a:spcPts val="6799"/>
              </a:lnSpc>
            </a:pPr>
          </a:p>
          <a:p>
            <a:pPr algn="l">
              <a:lnSpc>
                <a:spcPts val="679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2700000">
            <a:off x="7278105" y="4560546"/>
            <a:ext cx="16683427" cy="7187469"/>
            <a:chOff x="0" y="0"/>
            <a:chExt cx="4393989" cy="1892996"/>
          </a:xfrm>
        </p:grpSpPr>
        <p:sp>
          <p:nvSpPr>
            <p:cNvPr name="Freeform 4" id="4"/>
            <p:cNvSpPr/>
            <p:nvPr/>
          </p:nvSpPr>
          <p:spPr>
            <a:xfrm flipH="false" flipV="false" rot="0">
              <a:off x="0" y="0"/>
              <a:ext cx="4393989" cy="1892996"/>
            </a:xfrm>
            <a:custGeom>
              <a:avLst/>
              <a:gdLst/>
              <a:ahLst/>
              <a:cxnLst/>
              <a:rect r="r" b="b" t="t" l="l"/>
              <a:pathLst>
                <a:path h="1892996" w="4393989">
                  <a:moveTo>
                    <a:pt x="0" y="0"/>
                  </a:moveTo>
                  <a:lnTo>
                    <a:pt x="4393989" y="0"/>
                  </a:lnTo>
                  <a:lnTo>
                    <a:pt x="4393989" y="1892996"/>
                  </a:lnTo>
                  <a:lnTo>
                    <a:pt x="0" y="1892996"/>
                  </a:lnTo>
                  <a:close/>
                </a:path>
              </a:pathLst>
            </a:custGeom>
            <a:solidFill>
              <a:srgbClr val="00B2BD">
                <a:alpha val="1961"/>
              </a:srgbClr>
            </a:solidFill>
          </p:spPr>
        </p:sp>
        <p:sp>
          <p:nvSpPr>
            <p:cNvPr name="TextBox 5" id="5"/>
            <p:cNvSpPr txBox="true"/>
            <p:nvPr/>
          </p:nvSpPr>
          <p:spPr>
            <a:xfrm>
              <a:off x="0" y="-38100"/>
              <a:ext cx="4393989" cy="1931096"/>
            </a:xfrm>
            <a:prstGeom prst="rect">
              <a:avLst/>
            </a:prstGeom>
          </p:spPr>
          <p:txBody>
            <a:bodyPr anchor="ctr" rtlCol="false" tIns="50800" lIns="50800" bIns="50800" rIns="50800"/>
            <a:lstStyle/>
            <a:p>
              <a:pPr algn="ctr">
                <a:lnSpc>
                  <a:spcPts val="2659"/>
                </a:lnSpc>
                <a:spcBef>
                  <a:spcPct val="0"/>
                </a:spcBef>
              </a:pPr>
              <a:r>
                <a:rPr lang="en-US" sz="1899">
                  <a:solidFill>
                    <a:srgbClr val="FFFFFF">
                      <a:alpha val="1961"/>
                    </a:srgbClr>
                  </a:solidFill>
                  <a:latin typeface="Open Sans Light"/>
                  <a:ea typeface="Open Sans Light"/>
                  <a:cs typeface="Open Sans Light"/>
                  <a:sym typeface="Open Sans Light"/>
                </a:rPr>
                <a:t>original image</a:t>
              </a:r>
            </a:p>
          </p:txBody>
        </p:sp>
      </p:grpSp>
      <p:sp>
        <p:nvSpPr>
          <p:cNvPr name="Freeform 6" id="6"/>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308402" y="4579700"/>
            <a:ext cx="2521812" cy="3085577"/>
          </a:xfrm>
          <a:custGeom>
            <a:avLst/>
            <a:gdLst/>
            <a:ahLst/>
            <a:cxnLst/>
            <a:rect r="r" b="b" t="t" l="l"/>
            <a:pathLst>
              <a:path h="3085577" w="2521812">
                <a:moveTo>
                  <a:pt x="0" y="0"/>
                </a:moveTo>
                <a:lnTo>
                  <a:pt x="2521812" y="0"/>
                </a:lnTo>
                <a:lnTo>
                  <a:pt x="2521812" y="3085576"/>
                </a:lnTo>
                <a:lnTo>
                  <a:pt x="0" y="3085576"/>
                </a:lnTo>
                <a:lnTo>
                  <a:pt x="0" y="0"/>
                </a:lnTo>
                <a:close/>
              </a:path>
            </a:pathLst>
          </a:custGeom>
          <a:blipFill>
            <a:blip r:embed="rId9"/>
            <a:stretch>
              <a:fillRect l="0" t="0" r="-103206" b="0"/>
            </a:stretch>
          </a:blipFill>
        </p:spPr>
      </p:sp>
      <p:sp>
        <p:nvSpPr>
          <p:cNvPr name="Freeform 10" id="10"/>
          <p:cNvSpPr/>
          <p:nvPr/>
        </p:nvSpPr>
        <p:spPr>
          <a:xfrm flipH="false" flipV="false" rot="0">
            <a:off x="5220547" y="4579700"/>
            <a:ext cx="2654569" cy="3130143"/>
          </a:xfrm>
          <a:custGeom>
            <a:avLst/>
            <a:gdLst/>
            <a:ahLst/>
            <a:cxnLst/>
            <a:rect r="r" b="b" t="t" l="l"/>
            <a:pathLst>
              <a:path h="3130143" w="2654569">
                <a:moveTo>
                  <a:pt x="0" y="0"/>
                </a:moveTo>
                <a:lnTo>
                  <a:pt x="2654569" y="0"/>
                </a:lnTo>
                <a:lnTo>
                  <a:pt x="2654569" y="3130143"/>
                </a:lnTo>
                <a:lnTo>
                  <a:pt x="0" y="3130143"/>
                </a:lnTo>
                <a:lnTo>
                  <a:pt x="0" y="0"/>
                </a:lnTo>
                <a:close/>
              </a:path>
            </a:pathLst>
          </a:custGeom>
          <a:blipFill>
            <a:blip r:embed="rId10"/>
            <a:stretch>
              <a:fillRect l="0" t="-5254" r="0" b="0"/>
            </a:stretch>
          </a:blipFill>
        </p:spPr>
      </p:sp>
      <p:sp>
        <p:nvSpPr>
          <p:cNvPr name="AutoShape 11" id="11"/>
          <p:cNvSpPr/>
          <p:nvPr/>
        </p:nvSpPr>
        <p:spPr>
          <a:xfrm>
            <a:off x="3934062" y="6122488"/>
            <a:ext cx="1286485" cy="0"/>
          </a:xfrm>
          <a:prstGeom prst="line">
            <a:avLst/>
          </a:prstGeom>
          <a:ln cap="flat" w="95250">
            <a:solidFill>
              <a:srgbClr val="000000"/>
            </a:solidFill>
            <a:prstDash val="solid"/>
            <a:headEnd type="none" len="sm" w="sm"/>
            <a:tailEnd type="triangle" len="med" w="lg"/>
          </a:ln>
        </p:spPr>
      </p:sp>
      <p:sp>
        <p:nvSpPr>
          <p:cNvPr name="AutoShape 12" id="12"/>
          <p:cNvSpPr/>
          <p:nvPr/>
        </p:nvSpPr>
        <p:spPr>
          <a:xfrm flipV="true">
            <a:off x="7875116" y="3781512"/>
            <a:ext cx="2232222" cy="2363259"/>
          </a:xfrm>
          <a:prstGeom prst="line">
            <a:avLst/>
          </a:prstGeom>
          <a:ln cap="flat" w="95250">
            <a:solidFill>
              <a:srgbClr val="000000"/>
            </a:solidFill>
            <a:prstDash val="solid"/>
            <a:headEnd type="none" len="sm" w="sm"/>
            <a:tailEnd type="triangle" len="med" w="lg"/>
          </a:ln>
        </p:spPr>
      </p:sp>
      <p:sp>
        <p:nvSpPr>
          <p:cNvPr name="AutoShape 13" id="13"/>
          <p:cNvSpPr/>
          <p:nvPr/>
        </p:nvSpPr>
        <p:spPr>
          <a:xfrm flipV="true">
            <a:off x="7875116" y="6122488"/>
            <a:ext cx="3376728" cy="22283"/>
          </a:xfrm>
          <a:prstGeom prst="line">
            <a:avLst/>
          </a:prstGeom>
          <a:ln cap="flat" w="95250">
            <a:solidFill>
              <a:srgbClr val="000000"/>
            </a:solidFill>
            <a:prstDash val="solid"/>
            <a:headEnd type="none" len="sm" w="sm"/>
            <a:tailEnd type="triangle" len="med" w="lg"/>
          </a:ln>
        </p:spPr>
      </p:sp>
      <p:sp>
        <p:nvSpPr>
          <p:cNvPr name="AutoShape 14" id="14"/>
          <p:cNvSpPr/>
          <p:nvPr/>
        </p:nvSpPr>
        <p:spPr>
          <a:xfrm>
            <a:off x="7875116" y="6144771"/>
            <a:ext cx="2232222" cy="2632527"/>
          </a:xfrm>
          <a:prstGeom prst="line">
            <a:avLst/>
          </a:prstGeom>
          <a:ln cap="flat" w="95250">
            <a:solidFill>
              <a:srgbClr val="000000"/>
            </a:solidFill>
            <a:prstDash val="solid"/>
            <a:headEnd type="none" len="sm" w="sm"/>
            <a:tailEnd type="triangle" len="med" w="lg"/>
          </a:ln>
        </p:spPr>
      </p:sp>
      <p:sp>
        <p:nvSpPr>
          <p:cNvPr name="Freeform 15" id="15"/>
          <p:cNvSpPr/>
          <p:nvPr/>
        </p:nvSpPr>
        <p:spPr>
          <a:xfrm flipH="false" flipV="false" rot="0">
            <a:off x="10107338" y="2678492"/>
            <a:ext cx="1892595" cy="2159447"/>
          </a:xfrm>
          <a:custGeom>
            <a:avLst/>
            <a:gdLst/>
            <a:ahLst/>
            <a:cxnLst/>
            <a:rect r="r" b="b" t="t" l="l"/>
            <a:pathLst>
              <a:path h="2159447" w="1892595">
                <a:moveTo>
                  <a:pt x="0" y="0"/>
                </a:moveTo>
                <a:lnTo>
                  <a:pt x="1892595" y="0"/>
                </a:lnTo>
                <a:lnTo>
                  <a:pt x="1892595" y="2159447"/>
                </a:lnTo>
                <a:lnTo>
                  <a:pt x="0" y="2159447"/>
                </a:lnTo>
                <a:lnTo>
                  <a:pt x="0" y="0"/>
                </a:lnTo>
                <a:close/>
              </a:path>
            </a:pathLst>
          </a:custGeom>
          <a:blipFill>
            <a:blip r:embed="rId11"/>
            <a:stretch>
              <a:fillRect l="0" t="-9027" r="-243087" b="0"/>
            </a:stretch>
          </a:blipFill>
        </p:spPr>
      </p:sp>
      <p:sp>
        <p:nvSpPr>
          <p:cNvPr name="Freeform 16" id="16"/>
          <p:cNvSpPr/>
          <p:nvPr/>
        </p:nvSpPr>
        <p:spPr>
          <a:xfrm flipH="false" flipV="false" rot="0">
            <a:off x="11356934" y="5318210"/>
            <a:ext cx="1794364" cy="2128455"/>
          </a:xfrm>
          <a:custGeom>
            <a:avLst/>
            <a:gdLst/>
            <a:ahLst/>
            <a:cxnLst/>
            <a:rect r="r" b="b" t="t" l="l"/>
            <a:pathLst>
              <a:path h="2128455" w="1794364">
                <a:moveTo>
                  <a:pt x="0" y="0"/>
                </a:moveTo>
                <a:lnTo>
                  <a:pt x="1794364" y="0"/>
                </a:lnTo>
                <a:lnTo>
                  <a:pt x="1794364" y="2128455"/>
                </a:lnTo>
                <a:lnTo>
                  <a:pt x="0" y="2128455"/>
                </a:lnTo>
                <a:lnTo>
                  <a:pt x="0" y="0"/>
                </a:lnTo>
                <a:close/>
              </a:path>
            </a:pathLst>
          </a:custGeom>
          <a:blipFill>
            <a:blip r:embed="rId11"/>
            <a:stretch>
              <a:fillRect l="-132719" t="-5990" r="-135011" b="-6416"/>
            </a:stretch>
          </a:blipFill>
        </p:spPr>
      </p:sp>
      <p:sp>
        <p:nvSpPr>
          <p:cNvPr name="Freeform 17" id="17"/>
          <p:cNvSpPr/>
          <p:nvPr/>
        </p:nvSpPr>
        <p:spPr>
          <a:xfrm flipH="false" flipV="false" rot="0">
            <a:off x="10249820" y="7889125"/>
            <a:ext cx="1750113" cy="2170000"/>
          </a:xfrm>
          <a:custGeom>
            <a:avLst/>
            <a:gdLst/>
            <a:ahLst/>
            <a:cxnLst/>
            <a:rect r="r" b="b" t="t" l="l"/>
            <a:pathLst>
              <a:path h="2170000" w="1750113">
                <a:moveTo>
                  <a:pt x="0" y="0"/>
                </a:moveTo>
                <a:lnTo>
                  <a:pt x="1750113" y="0"/>
                </a:lnTo>
                <a:lnTo>
                  <a:pt x="1750113" y="2170000"/>
                </a:lnTo>
                <a:lnTo>
                  <a:pt x="0" y="2170000"/>
                </a:lnTo>
                <a:lnTo>
                  <a:pt x="0" y="0"/>
                </a:lnTo>
                <a:close/>
              </a:path>
            </a:pathLst>
          </a:custGeom>
          <a:blipFill>
            <a:blip r:embed="rId12"/>
            <a:stretch>
              <a:fillRect l="-275340" t="-6584" r="-4898" b="-4608"/>
            </a:stretch>
          </a:blipFill>
        </p:spPr>
      </p:sp>
      <p:sp>
        <p:nvSpPr>
          <p:cNvPr name="TextBox 18" id="18"/>
          <p:cNvSpPr txBox="true"/>
          <p:nvPr/>
        </p:nvSpPr>
        <p:spPr>
          <a:xfrm rot="0">
            <a:off x="1028700" y="1435874"/>
            <a:ext cx="16840336"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Region Growing : Neighborhood Connected</a:t>
            </a:r>
          </a:p>
        </p:txBody>
      </p:sp>
      <p:sp>
        <p:nvSpPr>
          <p:cNvPr name="TextBox 19" id="19"/>
          <p:cNvSpPr txBox="true"/>
          <p:nvPr/>
        </p:nvSpPr>
        <p:spPr>
          <a:xfrm rot="0">
            <a:off x="1379630" y="7735498"/>
            <a:ext cx="2554432" cy="675640"/>
          </a:xfrm>
          <a:prstGeom prst="rect">
            <a:avLst/>
          </a:prstGeom>
        </p:spPr>
        <p:txBody>
          <a:bodyPr anchor="t" rtlCol="false" tIns="0" lIns="0" bIns="0" rIns="0">
            <a:spAutoFit/>
          </a:bodyPr>
          <a:lstStyle/>
          <a:p>
            <a:pPr algn="ctr">
              <a:lnSpc>
                <a:spcPts val="4759"/>
              </a:lnSpc>
            </a:pPr>
            <a:r>
              <a:rPr lang="en-US" sz="3399">
                <a:solidFill>
                  <a:srgbClr val="007076"/>
                </a:solidFill>
                <a:latin typeface="Cooper Hewitt"/>
                <a:ea typeface="Cooper Hewitt"/>
                <a:cs typeface="Cooper Hewitt"/>
                <a:sym typeface="Cooper Hewitt"/>
              </a:rPr>
              <a:t>original image</a:t>
            </a:r>
          </a:p>
        </p:txBody>
      </p:sp>
      <p:sp>
        <p:nvSpPr>
          <p:cNvPr name="TextBox 20" id="20"/>
          <p:cNvSpPr txBox="true"/>
          <p:nvPr/>
        </p:nvSpPr>
        <p:spPr>
          <a:xfrm rot="0">
            <a:off x="4934472" y="7735498"/>
            <a:ext cx="3126581" cy="675640"/>
          </a:xfrm>
          <a:prstGeom prst="rect">
            <a:avLst/>
          </a:prstGeom>
        </p:spPr>
        <p:txBody>
          <a:bodyPr anchor="t" rtlCol="false" tIns="0" lIns="0" bIns="0" rIns="0">
            <a:spAutoFit/>
          </a:bodyPr>
          <a:lstStyle/>
          <a:p>
            <a:pPr algn="ctr">
              <a:lnSpc>
                <a:spcPts val="4759"/>
              </a:lnSpc>
            </a:pPr>
            <a:r>
              <a:rPr lang="en-US" sz="3399">
                <a:solidFill>
                  <a:srgbClr val="007076"/>
                </a:solidFill>
                <a:latin typeface="Cooper Hewitt"/>
                <a:ea typeface="Cooper Hewitt"/>
                <a:cs typeface="Cooper Hewitt"/>
                <a:sym typeface="Cooper Hewitt"/>
              </a:rPr>
              <a:t>smoothed image</a:t>
            </a:r>
          </a:p>
        </p:txBody>
      </p:sp>
      <p:sp>
        <p:nvSpPr>
          <p:cNvPr name="TextBox 21" id="21"/>
          <p:cNvSpPr txBox="true"/>
          <p:nvPr/>
        </p:nvSpPr>
        <p:spPr>
          <a:xfrm rot="0">
            <a:off x="13043495" y="3339433"/>
            <a:ext cx="3703818" cy="675640"/>
          </a:xfrm>
          <a:prstGeom prst="rect">
            <a:avLst/>
          </a:prstGeom>
        </p:spPr>
        <p:txBody>
          <a:bodyPr anchor="t" rtlCol="false" tIns="0" lIns="0" bIns="0" rIns="0">
            <a:spAutoFit/>
          </a:bodyPr>
          <a:lstStyle/>
          <a:p>
            <a:pPr algn="ctr">
              <a:lnSpc>
                <a:spcPts val="4759"/>
              </a:lnSpc>
            </a:pPr>
            <a:r>
              <a:rPr lang="en-US" sz="3399">
                <a:solidFill>
                  <a:srgbClr val="007076"/>
                </a:solidFill>
                <a:latin typeface="Cooper Hewitt"/>
                <a:ea typeface="Cooper Hewitt"/>
                <a:cs typeface="Cooper Hewitt"/>
                <a:sym typeface="Cooper Hewitt"/>
              </a:rPr>
              <a:t>segmented image 1</a:t>
            </a:r>
          </a:p>
        </p:txBody>
      </p:sp>
      <p:sp>
        <p:nvSpPr>
          <p:cNvPr name="TextBox 22" id="22"/>
          <p:cNvSpPr txBox="true"/>
          <p:nvPr/>
        </p:nvSpPr>
        <p:spPr>
          <a:xfrm rot="0">
            <a:off x="13767909" y="5469131"/>
            <a:ext cx="3703818" cy="675640"/>
          </a:xfrm>
          <a:prstGeom prst="rect">
            <a:avLst/>
          </a:prstGeom>
        </p:spPr>
        <p:txBody>
          <a:bodyPr anchor="t" rtlCol="false" tIns="0" lIns="0" bIns="0" rIns="0">
            <a:spAutoFit/>
          </a:bodyPr>
          <a:lstStyle/>
          <a:p>
            <a:pPr algn="ctr">
              <a:lnSpc>
                <a:spcPts val="4759"/>
              </a:lnSpc>
            </a:pPr>
            <a:r>
              <a:rPr lang="en-US" sz="3399">
                <a:solidFill>
                  <a:srgbClr val="007076"/>
                </a:solidFill>
                <a:latin typeface="Cooper Hewitt"/>
                <a:ea typeface="Cooper Hewitt"/>
                <a:cs typeface="Cooper Hewitt"/>
                <a:sym typeface="Cooper Hewitt"/>
              </a:rPr>
              <a:t>segmented image 2</a:t>
            </a:r>
          </a:p>
        </p:txBody>
      </p:sp>
      <p:sp>
        <p:nvSpPr>
          <p:cNvPr name="TextBox 23" id="23"/>
          <p:cNvSpPr txBox="true"/>
          <p:nvPr/>
        </p:nvSpPr>
        <p:spPr>
          <a:xfrm rot="0">
            <a:off x="12218945" y="8358515"/>
            <a:ext cx="3703818" cy="675640"/>
          </a:xfrm>
          <a:prstGeom prst="rect">
            <a:avLst/>
          </a:prstGeom>
        </p:spPr>
        <p:txBody>
          <a:bodyPr anchor="t" rtlCol="false" tIns="0" lIns="0" bIns="0" rIns="0">
            <a:spAutoFit/>
          </a:bodyPr>
          <a:lstStyle/>
          <a:p>
            <a:pPr algn="ctr">
              <a:lnSpc>
                <a:spcPts val="4759"/>
              </a:lnSpc>
            </a:pPr>
            <a:r>
              <a:rPr lang="en-US" sz="3399">
                <a:solidFill>
                  <a:srgbClr val="007076"/>
                </a:solidFill>
                <a:latin typeface="Cooper Hewitt"/>
                <a:ea typeface="Cooper Hewitt"/>
                <a:cs typeface="Cooper Hewitt"/>
                <a:sym typeface="Cooper Hewitt"/>
              </a:rPr>
              <a:t>segmented image 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028700" y="3373366"/>
            <a:ext cx="15860700" cy="6581140"/>
          </a:xfrm>
          <a:prstGeom prst="rect">
            <a:avLst/>
          </a:prstGeom>
        </p:spPr>
        <p:txBody>
          <a:bodyPr anchor="t" rtlCol="false" tIns="0" lIns="0" bIns="0" rIns="0">
            <a:spAutoFit/>
          </a:bodyPr>
          <a:lstStyle/>
          <a:p>
            <a:pPr algn="l" marL="734059" indent="-367030" lvl="1">
              <a:lnSpc>
                <a:spcPts val="4759"/>
              </a:lnSpc>
              <a:buAutoNum type="arabicPeriod" startAt="1"/>
            </a:pPr>
            <a:r>
              <a:rPr lang="en-US" sz="3399">
                <a:solidFill>
                  <a:srgbClr val="007076"/>
                </a:solidFill>
                <a:latin typeface="Canva Sans"/>
                <a:ea typeface="Canva Sans"/>
                <a:cs typeface="Canva Sans"/>
                <a:sym typeface="Canva Sans"/>
              </a:rPr>
              <a:t>Edge-Preserving Smoothing:   Smoothing  the image while preserving important edges</a:t>
            </a:r>
          </a:p>
          <a:p>
            <a:pPr algn="l" marL="734059" indent="-367030" lvl="1">
              <a:lnSpc>
                <a:spcPts val="4759"/>
              </a:lnSpc>
              <a:buAutoNum type="arabicPeriod" startAt="1"/>
            </a:pPr>
            <a:r>
              <a:rPr lang="en-US" sz="3399">
                <a:solidFill>
                  <a:srgbClr val="007076"/>
                </a:solidFill>
                <a:latin typeface="Canva Sans"/>
                <a:ea typeface="Canva Sans"/>
                <a:cs typeface="Canva Sans"/>
                <a:sym typeface="Canva Sans"/>
              </a:rPr>
              <a:t>Statistical Criterion: Compute the mean and standard deviation of the intensity values for all the pixels  included in the region</a:t>
            </a:r>
          </a:p>
          <a:p>
            <a:pPr algn="l" marL="734059" indent="-367030" lvl="1">
              <a:lnSpc>
                <a:spcPts val="4759"/>
              </a:lnSpc>
              <a:buAutoNum type="arabicPeriod" startAt="1"/>
            </a:pPr>
            <a:r>
              <a:rPr lang="en-US" sz="3399">
                <a:solidFill>
                  <a:srgbClr val="007076"/>
                </a:solidFill>
                <a:latin typeface="Canva Sans"/>
                <a:ea typeface="Canva Sans"/>
                <a:cs typeface="Canva Sans"/>
                <a:sym typeface="Canva Sans"/>
              </a:rPr>
              <a:t>Parameters:</a:t>
            </a:r>
          </a:p>
          <a:p>
            <a:pPr algn="l">
              <a:lnSpc>
                <a:spcPts val="4759"/>
              </a:lnSpc>
            </a:pPr>
            <a:r>
              <a:rPr lang="en-US" sz="3399">
                <a:solidFill>
                  <a:srgbClr val="007076"/>
                </a:solidFill>
                <a:latin typeface="Canva Sans"/>
                <a:ea typeface="Canva Sans"/>
                <a:cs typeface="Canva Sans"/>
                <a:sym typeface="Canva Sans"/>
              </a:rPr>
              <a:t>Multiplier (f): Controls the size of the intensity range. </a:t>
            </a:r>
          </a:p>
          <a:p>
            <a:pPr algn="l">
              <a:lnSpc>
                <a:spcPts val="4759"/>
              </a:lnSpc>
            </a:pPr>
            <a:r>
              <a:rPr lang="en-US" sz="3399">
                <a:solidFill>
                  <a:srgbClr val="007076"/>
                </a:solidFill>
                <a:latin typeface="Canva Sans"/>
                <a:ea typeface="Canva Sans"/>
                <a:cs typeface="Canva Sans"/>
                <a:sym typeface="Canva Sans"/>
              </a:rPr>
              <a:t>Number of Iterations: The number of times the mean and standard deviation are recalculated.</a:t>
            </a:r>
          </a:p>
          <a:p>
            <a:pPr algn="l">
              <a:lnSpc>
                <a:spcPts val="4759"/>
              </a:lnSpc>
            </a:pPr>
            <a:r>
              <a:rPr lang="en-US" sz="3399">
                <a:solidFill>
                  <a:srgbClr val="007076"/>
                </a:solidFill>
                <a:latin typeface="Canva Sans"/>
                <a:ea typeface="Canva Sans"/>
                <a:cs typeface="Canva Sans"/>
                <a:sym typeface="Canva Sans"/>
              </a:rPr>
              <a:t>       Initial Neighborhood Radius:</a:t>
            </a:r>
          </a:p>
          <a:p>
            <a:pPr algn="l">
              <a:lnSpc>
                <a:spcPts val="4759"/>
              </a:lnSpc>
            </a:pPr>
          </a:p>
          <a:p>
            <a:pPr algn="l">
              <a:lnSpc>
                <a:spcPts val="4759"/>
              </a:lnSpc>
            </a:pPr>
          </a:p>
        </p:txBody>
      </p:sp>
      <p:sp>
        <p:nvSpPr>
          <p:cNvPr name="Freeform 7" id="7"/>
          <p:cNvSpPr/>
          <p:nvPr/>
        </p:nvSpPr>
        <p:spPr>
          <a:xfrm flipH="false" flipV="false" rot="0">
            <a:off x="8068499" y="8474259"/>
            <a:ext cx="5256499" cy="999733"/>
          </a:xfrm>
          <a:custGeom>
            <a:avLst/>
            <a:gdLst/>
            <a:ahLst/>
            <a:cxnLst/>
            <a:rect r="r" b="b" t="t" l="l"/>
            <a:pathLst>
              <a:path h="999733" w="5256499">
                <a:moveTo>
                  <a:pt x="0" y="0"/>
                </a:moveTo>
                <a:lnTo>
                  <a:pt x="5256499" y="0"/>
                </a:lnTo>
                <a:lnTo>
                  <a:pt x="5256499" y="999733"/>
                </a:lnTo>
                <a:lnTo>
                  <a:pt x="0" y="999733"/>
                </a:lnTo>
                <a:lnTo>
                  <a:pt x="0" y="0"/>
                </a:lnTo>
                <a:close/>
              </a:path>
            </a:pathLst>
          </a:custGeom>
          <a:blipFill>
            <a:blip r:embed="rId9"/>
            <a:stretch>
              <a:fillRect l="0" t="0" r="-1561" b="0"/>
            </a:stretch>
          </a:blipFill>
        </p:spPr>
      </p:sp>
      <p:sp>
        <p:nvSpPr>
          <p:cNvPr name="TextBox 8" id="8"/>
          <p:cNvSpPr txBox="true"/>
          <p:nvPr/>
        </p:nvSpPr>
        <p:spPr>
          <a:xfrm rot="0">
            <a:off x="1028700" y="1435874"/>
            <a:ext cx="16703540"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Region Growing : Confidence Connected</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2700000">
            <a:off x="7278105" y="4560546"/>
            <a:ext cx="16683427" cy="7187469"/>
            <a:chOff x="0" y="0"/>
            <a:chExt cx="4393989" cy="1892996"/>
          </a:xfrm>
        </p:grpSpPr>
        <p:sp>
          <p:nvSpPr>
            <p:cNvPr name="Freeform 4" id="4"/>
            <p:cNvSpPr/>
            <p:nvPr/>
          </p:nvSpPr>
          <p:spPr>
            <a:xfrm flipH="false" flipV="false" rot="0">
              <a:off x="0" y="0"/>
              <a:ext cx="4393989" cy="1892996"/>
            </a:xfrm>
            <a:custGeom>
              <a:avLst/>
              <a:gdLst/>
              <a:ahLst/>
              <a:cxnLst/>
              <a:rect r="r" b="b" t="t" l="l"/>
              <a:pathLst>
                <a:path h="1892996" w="4393989">
                  <a:moveTo>
                    <a:pt x="0" y="0"/>
                  </a:moveTo>
                  <a:lnTo>
                    <a:pt x="4393989" y="0"/>
                  </a:lnTo>
                  <a:lnTo>
                    <a:pt x="4393989" y="1892996"/>
                  </a:lnTo>
                  <a:lnTo>
                    <a:pt x="0" y="1892996"/>
                  </a:lnTo>
                  <a:close/>
                </a:path>
              </a:pathLst>
            </a:custGeom>
            <a:solidFill>
              <a:srgbClr val="00B2BD">
                <a:alpha val="1961"/>
              </a:srgbClr>
            </a:solidFill>
          </p:spPr>
        </p:sp>
        <p:sp>
          <p:nvSpPr>
            <p:cNvPr name="TextBox 5" id="5"/>
            <p:cNvSpPr txBox="true"/>
            <p:nvPr/>
          </p:nvSpPr>
          <p:spPr>
            <a:xfrm>
              <a:off x="0" y="-38100"/>
              <a:ext cx="4393989" cy="1931096"/>
            </a:xfrm>
            <a:prstGeom prst="rect">
              <a:avLst/>
            </a:prstGeom>
          </p:spPr>
          <p:txBody>
            <a:bodyPr anchor="ctr" rtlCol="false" tIns="50800" lIns="50800" bIns="50800" rIns="50800"/>
            <a:lstStyle/>
            <a:p>
              <a:pPr algn="ctr">
                <a:lnSpc>
                  <a:spcPts val="2659"/>
                </a:lnSpc>
                <a:spcBef>
                  <a:spcPct val="0"/>
                </a:spcBef>
              </a:pPr>
              <a:r>
                <a:rPr lang="en-US" sz="1899">
                  <a:solidFill>
                    <a:srgbClr val="FFFFFF">
                      <a:alpha val="1961"/>
                    </a:srgbClr>
                  </a:solidFill>
                  <a:latin typeface="Open Sans Light"/>
                  <a:ea typeface="Open Sans Light"/>
                  <a:cs typeface="Open Sans Light"/>
                  <a:sym typeface="Open Sans Light"/>
                </a:rPr>
                <a:t>original image</a:t>
              </a:r>
            </a:p>
          </p:txBody>
        </p:sp>
      </p:grpSp>
      <p:sp>
        <p:nvSpPr>
          <p:cNvPr name="Freeform 6" id="6"/>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308402" y="4579700"/>
            <a:ext cx="2521812" cy="3085577"/>
          </a:xfrm>
          <a:custGeom>
            <a:avLst/>
            <a:gdLst/>
            <a:ahLst/>
            <a:cxnLst/>
            <a:rect r="r" b="b" t="t" l="l"/>
            <a:pathLst>
              <a:path h="3085577" w="2521812">
                <a:moveTo>
                  <a:pt x="0" y="0"/>
                </a:moveTo>
                <a:lnTo>
                  <a:pt x="2521812" y="0"/>
                </a:lnTo>
                <a:lnTo>
                  <a:pt x="2521812" y="3085576"/>
                </a:lnTo>
                <a:lnTo>
                  <a:pt x="0" y="3085576"/>
                </a:lnTo>
                <a:lnTo>
                  <a:pt x="0" y="0"/>
                </a:lnTo>
                <a:close/>
              </a:path>
            </a:pathLst>
          </a:custGeom>
          <a:blipFill>
            <a:blip r:embed="rId9"/>
            <a:stretch>
              <a:fillRect l="0" t="0" r="-103206" b="0"/>
            </a:stretch>
          </a:blipFill>
        </p:spPr>
      </p:sp>
      <p:sp>
        <p:nvSpPr>
          <p:cNvPr name="Freeform 10" id="10"/>
          <p:cNvSpPr/>
          <p:nvPr/>
        </p:nvSpPr>
        <p:spPr>
          <a:xfrm flipH="false" flipV="false" rot="0">
            <a:off x="5220547" y="4579700"/>
            <a:ext cx="2654569" cy="3130143"/>
          </a:xfrm>
          <a:custGeom>
            <a:avLst/>
            <a:gdLst/>
            <a:ahLst/>
            <a:cxnLst/>
            <a:rect r="r" b="b" t="t" l="l"/>
            <a:pathLst>
              <a:path h="3130143" w="2654569">
                <a:moveTo>
                  <a:pt x="0" y="0"/>
                </a:moveTo>
                <a:lnTo>
                  <a:pt x="2654569" y="0"/>
                </a:lnTo>
                <a:lnTo>
                  <a:pt x="2654569" y="3130143"/>
                </a:lnTo>
                <a:lnTo>
                  <a:pt x="0" y="3130143"/>
                </a:lnTo>
                <a:lnTo>
                  <a:pt x="0" y="0"/>
                </a:lnTo>
                <a:close/>
              </a:path>
            </a:pathLst>
          </a:custGeom>
          <a:blipFill>
            <a:blip r:embed="rId10"/>
            <a:stretch>
              <a:fillRect l="0" t="-5254" r="0" b="0"/>
            </a:stretch>
          </a:blipFill>
        </p:spPr>
      </p:sp>
      <p:sp>
        <p:nvSpPr>
          <p:cNvPr name="AutoShape 11" id="11"/>
          <p:cNvSpPr/>
          <p:nvPr/>
        </p:nvSpPr>
        <p:spPr>
          <a:xfrm>
            <a:off x="3934062" y="6122488"/>
            <a:ext cx="1286485" cy="0"/>
          </a:xfrm>
          <a:prstGeom prst="line">
            <a:avLst/>
          </a:prstGeom>
          <a:ln cap="flat" w="95250">
            <a:solidFill>
              <a:srgbClr val="000000"/>
            </a:solidFill>
            <a:prstDash val="solid"/>
            <a:headEnd type="none" len="sm" w="sm"/>
            <a:tailEnd type="triangle" len="med" w="lg"/>
          </a:ln>
        </p:spPr>
      </p:sp>
      <p:sp>
        <p:nvSpPr>
          <p:cNvPr name="AutoShape 12" id="12"/>
          <p:cNvSpPr/>
          <p:nvPr/>
        </p:nvSpPr>
        <p:spPr>
          <a:xfrm flipV="true">
            <a:off x="7875116" y="3781512"/>
            <a:ext cx="2232222" cy="2363259"/>
          </a:xfrm>
          <a:prstGeom prst="line">
            <a:avLst/>
          </a:prstGeom>
          <a:ln cap="flat" w="95250">
            <a:solidFill>
              <a:srgbClr val="000000"/>
            </a:solidFill>
            <a:prstDash val="solid"/>
            <a:headEnd type="none" len="sm" w="sm"/>
            <a:tailEnd type="triangle" len="med" w="lg"/>
          </a:ln>
        </p:spPr>
      </p:sp>
      <p:sp>
        <p:nvSpPr>
          <p:cNvPr name="AutoShape 13" id="13"/>
          <p:cNvSpPr/>
          <p:nvPr/>
        </p:nvSpPr>
        <p:spPr>
          <a:xfrm flipV="true">
            <a:off x="7875116" y="6122488"/>
            <a:ext cx="3376728" cy="22283"/>
          </a:xfrm>
          <a:prstGeom prst="line">
            <a:avLst/>
          </a:prstGeom>
          <a:ln cap="flat" w="95250">
            <a:solidFill>
              <a:srgbClr val="000000"/>
            </a:solidFill>
            <a:prstDash val="solid"/>
            <a:headEnd type="none" len="sm" w="sm"/>
            <a:tailEnd type="triangle" len="med" w="lg"/>
          </a:ln>
        </p:spPr>
      </p:sp>
      <p:sp>
        <p:nvSpPr>
          <p:cNvPr name="AutoShape 14" id="14"/>
          <p:cNvSpPr/>
          <p:nvPr/>
        </p:nvSpPr>
        <p:spPr>
          <a:xfrm>
            <a:off x="7875116" y="6144771"/>
            <a:ext cx="2232222" cy="2632527"/>
          </a:xfrm>
          <a:prstGeom prst="line">
            <a:avLst/>
          </a:prstGeom>
          <a:ln cap="flat" w="95250">
            <a:solidFill>
              <a:srgbClr val="000000"/>
            </a:solidFill>
            <a:prstDash val="solid"/>
            <a:headEnd type="none" len="sm" w="sm"/>
            <a:tailEnd type="triangle" len="med" w="lg"/>
          </a:ln>
        </p:spPr>
      </p:sp>
      <p:sp>
        <p:nvSpPr>
          <p:cNvPr name="Freeform 15" id="15"/>
          <p:cNvSpPr/>
          <p:nvPr/>
        </p:nvSpPr>
        <p:spPr>
          <a:xfrm flipH="false" flipV="false" rot="0">
            <a:off x="10707216" y="2701063"/>
            <a:ext cx="1771023" cy="2160899"/>
          </a:xfrm>
          <a:custGeom>
            <a:avLst/>
            <a:gdLst/>
            <a:ahLst/>
            <a:cxnLst/>
            <a:rect r="r" b="b" t="t" l="l"/>
            <a:pathLst>
              <a:path h="2160899" w="1771023">
                <a:moveTo>
                  <a:pt x="0" y="0"/>
                </a:moveTo>
                <a:lnTo>
                  <a:pt x="1771023" y="0"/>
                </a:lnTo>
                <a:lnTo>
                  <a:pt x="1771023" y="2160899"/>
                </a:lnTo>
                <a:lnTo>
                  <a:pt x="0" y="2160899"/>
                </a:lnTo>
                <a:lnTo>
                  <a:pt x="0" y="0"/>
                </a:lnTo>
                <a:close/>
              </a:path>
            </a:pathLst>
          </a:custGeom>
          <a:blipFill>
            <a:blip r:embed="rId11"/>
            <a:stretch>
              <a:fillRect l="-3131" t="-6415" r="-261440" b="-1924"/>
            </a:stretch>
          </a:blipFill>
        </p:spPr>
      </p:sp>
      <p:sp>
        <p:nvSpPr>
          <p:cNvPr name="Freeform 16" id="16"/>
          <p:cNvSpPr/>
          <p:nvPr/>
        </p:nvSpPr>
        <p:spPr>
          <a:xfrm flipH="false" flipV="false" rot="0">
            <a:off x="11632324" y="5335898"/>
            <a:ext cx="1755419" cy="2079292"/>
          </a:xfrm>
          <a:custGeom>
            <a:avLst/>
            <a:gdLst/>
            <a:ahLst/>
            <a:cxnLst/>
            <a:rect r="r" b="b" t="t" l="l"/>
            <a:pathLst>
              <a:path h="2079292" w="1755419">
                <a:moveTo>
                  <a:pt x="0" y="0"/>
                </a:moveTo>
                <a:lnTo>
                  <a:pt x="1755420" y="0"/>
                </a:lnTo>
                <a:lnTo>
                  <a:pt x="1755420" y="2079291"/>
                </a:lnTo>
                <a:lnTo>
                  <a:pt x="0" y="2079291"/>
                </a:lnTo>
                <a:lnTo>
                  <a:pt x="0" y="0"/>
                </a:lnTo>
                <a:close/>
              </a:path>
            </a:pathLst>
          </a:custGeom>
          <a:blipFill>
            <a:blip r:embed="rId11"/>
            <a:stretch>
              <a:fillRect l="-127721" t="-6456" r="-128485" b="-2582"/>
            </a:stretch>
          </a:blipFill>
        </p:spPr>
      </p:sp>
      <p:sp>
        <p:nvSpPr>
          <p:cNvPr name="Freeform 17" id="17"/>
          <p:cNvSpPr/>
          <p:nvPr/>
        </p:nvSpPr>
        <p:spPr>
          <a:xfrm flipH="false" flipV="false" rot="0">
            <a:off x="10212716" y="7665276"/>
            <a:ext cx="1937175" cy="2330225"/>
          </a:xfrm>
          <a:custGeom>
            <a:avLst/>
            <a:gdLst/>
            <a:ahLst/>
            <a:cxnLst/>
            <a:rect r="r" b="b" t="t" l="l"/>
            <a:pathLst>
              <a:path h="2330225" w="1937175">
                <a:moveTo>
                  <a:pt x="0" y="0"/>
                </a:moveTo>
                <a:lnTo>
                  <a:pt x="1937176" y="0"/>
                </a:lnTo>
                <a:lnTo>
                  <a:pt x="1937176" y="2330225"/>
                </a:lnTo>
                <a:lnTo>
                  <a:pt x="0" y="2330225"/>
                </a:lnTo>
                <a:lnTo>
                  <a:pt x="0" y="0"/>
                </a:lnTo>
                <a:close/>
              </a:path>
            </a:pathLst>
          </a:custGeom>
          <a:blipFill>
            <a:blip r:embed="rId12"/>
            <a:stretch>
              <a:fillRect l="-258633" t="-7102" r="-3106" b="-1937"/>
            </a:stretch>
          </a:blipFill>
        </p:spPr>
      </p:sp>
      <p:sp>
        <p:nvSpPr>
          <p:cNvPr name="TextBox 18" id="18"/>
          <p:cNvSpPr txBox="true"/>
          <p:nvPr/>
        </p:nvSpPr>
        <p:spPr>
          <a:xfrm rot="0">
            <a:off x="1028700" y="1435874"/>
            <a:ext cx="16840336"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Region Growing : Confidence Connected</a:t>
            </a:r>
          </a:p>
        </p:txBody>
      </p:sp>
      <p:sp>
        <p:nvSpPr>
          <p:cNvPr name="TextBox 19" id="19"/>
          <p:cNvSpPr txBox="true"/>
          <p:nvPr/>
        </p:nvSpPr>
        <p:spPr>
          <a:xfrm rot="0">
            <a:off x="1379630" y="7735498"/>
            <a:ext cx="2554432" cy="675640"/>
          </a:xfrm>
          <a:prstGeom prst="rect">
            <a:avLst/>
          </a:prstGeom>
        </p:spPr>
        <p:txBody>
          <a:bodyPr anchor="t" rtlCol="false" tIns="0" lIns="0" bIns="0" rIns="0">
            <a:spAutoFit/>
          </a:bodyPr>
          <a:lstStyle/>
          <a:p>
            <a:pPr algn="ctr">
              <a:lnSpc>
                <a:spcPts val="4759"/>
              </a:lnSpc>
            </a:pPr>
            <a:r>
              <a:rPr lang="en-US" sz="3399">
                <a:solidFill>
                  <a:srgbClr val="007076"/>
                </a:solidFill>
                <a:latin typeface="Cooper Hewitt"/>
                <a:ea typeface="Cooper Hewitt"/>
                <a:cs typeface="Cooper Hewitt"/>
                <a:sym typeface="Cooper Hewitt"/>
              </a:rPr>
              <a:t>original image</a:t>
            </a:r>
          </a:p>
        </p:txBody>
      </p:sp>
      <p:sp>
        <p:nvSpPr>
          <p:cNvPr name="TextBox 20" id="20"/>
          <p:cNvSpPr txBox="true"/>
          <p:nvPr/>
        </p:nvSpPr>
        <p:spPr>
          <a:xfrm rot="0">
            <a:off x="4934472" y="7735498"/>
            <a:ext cx="3126581" cy="675640"/>
          </a:xfrm>
          <a:prstGeom prst="rect">
            <a:avLst/>
          </a:prstGeom>
        </p:spPr>
        <p:txBody>
          <a:bodyPr anchor="t" rtlCol="false" tIns="0" lIns="0" bIns="0" rIns="0">
            <a:spAutoFit/>
          </a:bodyPr>
          <a:lstStyle/>
          <a:p>
            <a:pPr algn="ctr">
              <a:lnSpc>
                <a:spcPts val="4759"/>
              </a:lnSpc>
            </a:pPr>
            <a:r>
              <a:rPr lang="en-US" sz="3399">
                <a:solidFill>
                  <a:srgbClr val="007076"/>
                </a:solidFill>
                <a:latin typeface="Cooper Hewitt"/>
                <a:ea typeface="Cooper Hewitt"/>
                <a:cs typeface="Cooper Hewitt"/>
                <a:sym typeface="Cooper Hewitt"/>
              </a:rPr>
              <a:t>smoothed image</a:t>
            </a:r>
          </a:p>
        </p:txBody>
      </p:sp>
      <p:sp>
        <p:nvSpPr>
          <p:cNvPr name="TextBox 21" id="21"/>
          <p:cNvSpPr txBox="true"/>
          <p:nvPr/>
        </p:nvSpPr>
        <p:spPr>
          <a:xfrm rot="0">
            <a:off x="13043495" y="3339433"/>
            <a:ext cx="3703818" cy="675640"/>
          </a:xfrm>
          <a:prstGeom prst="rect">
            <a:avLst/>
          </a:prstGeom>
        </p:spPr>
        <p:txBody>
          <a:bodyPr anchor="t" rtlCol="false" tIns="0" lIns="0" bIns="0" rIns="0">
            <a:spAutoFit/>
          </a:bodyPr>
          <a:lstStyle/>
          <a:p>
            <a:pPr algn="ctr">
              <a:lnSpc>
                <a:spcPts val="4759"/>
              </a:lnSpc>
            </a:pPr>
            <a:r>
              <a:rPr lang="en-US" sz="3399">
                <a:solidFill>
                  <a:srgbClr val="007076"/>
                </a:solidFill>
                <a:latin typeface="Cooper Hewitt"/>
                <a:ea typeface="Cooper Hewitt"/>
                <a:cs typeface="Cooper Hewitt"/>
                <a:sym typeface="Cooper Hewitt"/>
              </a:rPr>
              <a:t>segmented image 1</a:t>
            </a:r>
          </a:p>
        </p:txBody>
      </p:sp>
      <p:sp>
        <p:nvSpPr>
          <p:cNvPr name="TextBox 22" id="22"/>
          <p:cNvSpPr txBox="true"/>
          <p:nvPr/>
        </p:nvSpPr>
        <p:spPr>
          <a:xfrm rot="0">
            <a:off x="13767909" y="5469131"/>
            <a:ext cx="3703818" cy="675640"/>
          </a:xfrm>
          <a:prstGeom prst="rect">
            <a:avLst/>
          </a:prstGeom>
        </p:spPr>
        <p:txBody>
          <a:bodyPr anchor="t" rtlCol="false" tIns="0" lIns="0" bIns="0" rIns="0">
            <a:spAutoFit/>
          </a:bodyPr>
          <a:lstStyle/>
          <a:p>
            <a:pPr algn="ctr">
              <a:lnSpc>
                <a:spcPts val="4759"/>
              </a:lnSpc>
            </a:pPr>
            <a:r>
              <a:rPr lang="en-US" sz="3399">
                <a:solidFill>
                  <a:srgbClr val="007076"/>
                </a:solidFill>
                <a:latin typeface="Cooper Hewitt"/>
                <a:ea typeface="Cooper Hewitt"/>
                <a:cs typeface="Cooper Hewitt"/>
                <a:sym typeface="Cooper Hewitt"/>
              </a:rPr>
              <a:t>segmented image 2</a:t>
            </a:r>
          </a:p>
        </p:txBody>
      </p:sp>
      <p:sp>
        <p:nvSpPr>
          <p:cNvPr name="TextBox 23" id="23"/>
          <p:cNvSpPr txBox="true"/>
          <p:nvPr/>
        </p:nvSpPr>
        <p:spPr>
          <a:xfrm rot="0">
            <a:off x="12218945" y="8358515"/>
            <a:ext cx="3703818" cy="675640"/>
          </a:xfrm>
          <a:prstGeom prst="rect">
            <a:avLst/>
          </a:prstGeom>
        </p:spPr>
        <p:txBody>
          <a:bodyPr anchor="t" rtlCol="false" tIns="0" lIns="0" bIns="0" rIns="0">
            <a:spAutoFit/>
          </a:bodyPr>
          <a:lstStyle/>
          <a:p>
            <a:pPr algn="ctr">
              <a:lnSpc>
                <a:spcPts val="4759"/>
              </a:lnSpc>
            </a:pPr>
            <a:r>
              <a:rPr lang="en-US" sz="3399">
                <a:solidFill>
                  <a:srgbClr val="007076"/>
                </a:solidFill>
                <a:latin typeface="Cooper Hewitt"/>
                <a:ea typeface="Cooper Hewitt"/>
                <a:cs typeface="Cooper Hewitt"/>
                <a:sym typeface="Cooper Hewitt"/>
              </a:rPr>
              <a:t>segmented image 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028700" y="3240016"/>
            <a:ext cx="15860700" cy="6884670"/>
          </a:xfrm>
          <a:prstGeom prst="rect">
            <a:avLst/>
          </a:prstGeom>
        </p:spPr>
        <p:txBody>
          <a:bodyPr anchor="t" rtlCol="false" tIns="0" lIns="0" bIns="0" rIns="0">
            <a:spAutoFit/>
          </a:bodyPr>
          <a:lstStyle/>
          <a:p>
            <a:pPr algn="l" marL="734059" indent="-367030" lvl="1">
              <a:lnSpc>
                <a:spcPts val="6119"/>
              </a:lnSpc>
              <a:buAutoNum type="arabicPeriod" startAt="1"/>
            </a:pPr>
            <a:r>
              <a:rPr lang="en-US" sz="3399">
                <a:solidFill>
                  <a:srgbClr val="007076"/>
                </a:solidFill>
                <a:latin typeface="Canva Sans"/>
                <a:ea typeface="Canva Sans"/>
                <a:cs typeface="Canva Sans"/>
                <a:sym typeface="Canva Sans"/>
              </a:rPr>
              <a:t>Edge-Preserving Smoothing:</a:t>
            </a:r>
            <a:r>
              <a:rPr lang="en-US" sz="3399">
                <a:solidFill>
                  <a:srgbClr val="007076"/>
                </a:solidFill>
                <a:latin typeface="Canva Sans"/>
                <a:ea typeface="Canva Sans"/>
                <a:cs typeface="Canva Sans"/>
                <a:sym typeface="Canva Sans"/>
              </a:rPr>
              <a:t> Smoothing the image while preserving important edges</a:t>
            </a:r>
          </a:p>
          <a:p>
            <a:pPr algn="l" marL="734059" indent="-367030" lvl="1">
              <a:lnSpc>
                <a:spcPts val="6119"/>
              </a:lnSpc>
              <a:buAutoNum type="arabicPeriod" startAt="1"/>
            </a:pPr>
            <a:r>
              <a:rPr lang="en-US" sz="3399">
                <a:solidFill>
                  <a:srgbClr val="007076"/>
                </a:solidFill>
                <a:latin typeface="Canva Sans"/>
                <a:ea typeface="Canva Sans"/>
                <a:cs typeface="Canva Sans"/>
                <a:sym typeface="Canva Sans"/>
              </a:rPr>
              <a:t>Two Seed Points: One seed (Seed1) is used to grow a region, and the other seed (Seed2) is used to define a region that should not be connected to the first region.</a:t>
            </a:r>
          </a:p>
          <a:p>
            <a:pPr algn="l" marL="734059" indent="-367030" lvl="1">
              <a:lnSpc>
                <a:spcPts val="6119"/>
              </a:lnSpc>
              <a:buAutoNum type="arabicPeriod" startAt="1"/>
            </a:pPr>
            <a:r>
              <a:rPr lang="en-US" sz="3399">
                <a:solidFill>
                  <a:srgbClr val="007076"/>
                </a:solidFill>
                <a:latin typeface="Canva Sans"/>
                <a:ea typeface="Canva Sans"/>
                <a:cs typeface="Canva Sans"/>
                <a:sym typeface="Canva Sans"/>
              </a:rPr>
              <a:t>Binary Search for Upper Threshold</a:t>
            </a:r>
          </a:p>
          <a:p>
            <a:pPr algn="l">
              <a:lnSpc>
                <a:spcPts val="6119"/>
              </a:lnSpc>
            </a:pPr>
          </a:p>
          <a:p>
            <a:pPr algn="l">
              <a:lnSpc>
                <a:spcPts val="6119"/>
              </a:lnSpc>
            </a:pPr>
          </a:p>
          <a:p>
            <a:pPr algn="l">
              <a:lnSpc>
                <a:spcPts val="6119"/>
              </a:lnSpc>
            </a:pPr>
          </a:p>
        </p:txBody>
      </p:sp>
      <p:sp>
        <p:nvSpPr>
          <p:cNvPr name="TextBox 7" id="7"/>
          <p:cNvSpPr txBox="true"/>
          <p:nvPr/>
        </p:nvSpPr>
        <p:spPr>
          <a:xfrm rot="0">
            <a:off x="1028700" y="1435874"/>
            <a:ext cx="16703540"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Region Growing : Isolated Connected</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031437" y="3815808"/>
            <a:ext cx="2852493" cy="3490183"/>
          </a:xfrm>
          <a:custGeom>
            <a:avLst/>
            <a:gdLst/>
            <a:ahLst/>
            <a:cxnLst/>
            <a:rect r="r" b="b" t="t" l="l"/>
            <a:pathLst>
              <a:path h="3490183" w="2852493">
                <a:moveTo>
                  <a:pt x="0" y="0"/>
                </a:moveTo>
                <a:lnTo>
                  <a:pt x="2852493" y="0"/>
                </a:lnTo>
                <a:lnTo>
                  <a:pt x="2852493" y="3490183"/>
                </a:lnTo>
                <a:lnTo>
                  <a:pt x="0" y="3490183"/>
                </a:lnTo>
                <a:lnTo>
                  <a:pt x="0" y="0"/>
                </a:lnTo>
                <a:close/>
              </a:path>
            </a:pathLst>
          </a:custGeom>
          <a:blipFill>
            <a:blip r:embed="rId9"/>
            <a:stretch>
              <a:fillRect l="0" t="0" r="-103206" b="0"/>
            </a:stretch>
          </a:blipFill>
        </p:spPr>
      </p:sp>
      <p:sp>
        <p:nvSpPr>
          <p:cNvPr name="AutoShape 7" id="7"/>
          <p:cNvSpPr/>
          <p:nvPr/>
        </p:nvSpPr>
        <p:spPr>
          <a:xfrm>
            <a:off x="5493530" y="5683589"/>
            <a:ext cx="1286485" cy="0"/>
          </a:xfrm>
          <a:prstGeom prst="line">
            <a:avLst/>
          </a:prstGeom>
          <a:ln cap="flat" w="95250">
            <a:solidFill>
              <a:srgbClr val="000000"/>
            </a:solidFill>
            <a:prstDash val="solid"/>
            <a:headEnd type="none" len="sm" w="sm"/>
            <a:tailEnd type="triangle" len="med" w="lg"/>
          </a:ln>
        </p:spPr>
      </p:sp>
      <p:sp>
        <p:nvSpPr>
          <p:cNvPr name="AutoShape 8" id="8"/>
          <p:cNvSpPr/>
          <p:nvPr/>
        </p:nvSpPr>
        <p:spPr>
          <a:xfrm>
            <a:off x="10877274" y="5683589"/>
            <a:ext cx="1268884" cy="0"/>
          </a:xfrm>
          <a:prstGeom prst="line">
            <a:avLst/>
          </a:prstGeom>
          <a:ln cap="flat" w="95250">
            <a:solidFill>
              <a:srgbClr val="000000"/>
            </a:solidFill>
            <a:prstDash val="solid"/>
            <a:headEnd type="none" len="sm" w="sm"/>
            <a:tailEnd type="triangle" len="med" w="lg"/>
          </a:ln>
        </p:spPr>
      </p:sp>
      <p:sp>
        <p:nvSpPr>
          <p:cNvPr name="Freeform 9" id="9"/>
          <p:cNvSpPr/>
          <p:nvPr/>
        </p:nvSpPr>
        <p:spPr>
          <a:xfrm flipH="false" flipV="false" rot="0">
            <a:off x="7394281" y="3863433"/>
            <a:ext cx="2771924" cy="3324651"/>
          </a:xfrm>
          <a:custGeom>
            <a:avLst/>
            <a:gdLst/>
            <a:ahLst/>
            <a:cxnLst/>
            <a:rect r="r" b="b" t="t" l="l"/>
            <a:pathLst>
              <a:path h="3324651" w="2771924">
                <a:moveTo>
                  <a:pt x="0" y="0"/>
                </a:moveTo>
                <a:lnTo>
                  <a:pt x="2771924" y="0"/>
                </a:lnTo>
                <a:lnTo>
                  <a:pt x="2771924" y="3324651"/>
                </a:lnTo>
                <a:lnTo>
                  <a:pt x="0" y="3324651"/>
                </a:lnTo>
                <a:lnTo>
                  <a:pt x="0" y="0"/>
                </a:lnTo>
                <a:close/>
              </a:path>
            </a:pathLst>
          </a:custGeom>
          <a:blipFill>
            <a:blip r:embed="rId10"/>
            <a:stretch>
              <a:fillRect l="-2359" t="-6392" r="-2359" b="-1966"/>
            </a:stretch>
          </a:blipFill>
        </p:spPr>
      </p:sp>
      <p:sp>
        <p:nvSpPr>
          <p:cNvPr name="Freeform 10" id="10"/>
          <p:cNvSpPr/>
          <p:nvPr/>
        </p:nvSpPr>
        <p:spPr>
          <a:xfrm flipH="false" flipV="false" rot="0">
            <a:off x="12617061" y="3790192"/>
            <a:ext cx="2797181" cy="3407417"/>
          </a:xfrm>
          <a:custGeom>
            <a:avLst/>
            <a:gdLst/>
            <a:ahLst/>
            <a:cxnLst/>
            <a:rect r="r" b="b" t="t" l="l"/>
            <a:pathLst>
              <a:path h="3407417" w="2797181">
                <a:moveTo>
                  <a:pt x="0" y="0"/>
                </a:moveTo>
                <a:lnTo>
                  <a:pt x="2797181" y="0"/>
                </a:lnTo>
                <a:lnTo>
                  <a:pt x="2797181" y="3407417"/>
                </a:lnTo>
                <a:lnTo>
                  <a:pt x="0" y="3407417"/>
                </a:lnTo>
                <a:lnTo>
                  <a:pt x="0" y="0"/>
                </a:lnTo>
                <a:close/>
              </a:path>
            </a:pathLst>
          </a:custGeom>
          <a:blipFill>
            <a:blip r:embed="rId11"/>
            <a:stretch>
              <a:fillRect l="-4536" t="-11173" r="-2268" b="-2482"/>
            </a:stretch>
          </a:blipFill>
        </p:spPr>
      </p:sp>
      <p:sp>
        <p:nvSpPr>
          <p:cNvPr name="TextBox 11" id="11"/>
          <p:cNvSpPr txBox="true"/>
          <p:nvPr/>
        </p:nvSpPr>
        <p:spPr>
          <a:xfrm rot="0">
            <a:off x="1028700" y="1435874"/>
            <a:ext cx="16840336"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Region Growing : Isolated Connected</a:t>
            </a:r>
          </a:p>
        </p:txBody>
      </p:sp>
      <p:sp>
        <p:nvSpPr>
          <p:cNvPr name="TextBox 12" id="12"/>
          <p:cNvSpPr txBox="true"/>
          <p:nvPr/>
        </p:nvSpPr>
        <p:spPr>
          <a:xfrm rot="0">
            <a:off x="2329498" y="7444104"/>
            <a:ext cx="2554432" cy="675640"/>
          </a:xfrm>
          <a:prstGeom prst="rect">
            <a:avLst/>
          </a:prstGeom>
        </p:spPr>
        <p:txBody>
          <a:bodyPr anchor="t" rtlCol="false" tIns="0" lIns="0" bIns="0" rIns="0">
            <a:spAutoFit/>
          </a:bodyPr>
          <a:lstStyle/>
          <a:p>
            <a:pPr algn="ctr">
              <a:lnSpc>
                <a:spcPts val="4759"/>
              </a:lnSpc>
            </a:pPr>
            <a:r>
              <a:rPr lang="en-US" sz="3399">
                <a:solidFill>
                  <a:srgbClr val="007076"/>
                </a:solidFill>
                <a:latin typeface="Cooper Hewitt"/>
                <a:ea typeface="Cooper Hewitt"/>
                <a:cs typeface="Cooper Hewitt"/>
                <a:sym typeface="Cooper Hewitt"/>
              </a:rPr>
              <a:t>original image</a:t>
            </a:r>
          </a:p>
        </p:txBody>
      </p:sp>
      <p:sp>
        <p:nvSpPr>
          <p:cNvPr name="TextBox 13" id="13"/>
          <p:cNvSpPr txBox="true"/>
          <p:nvPr/>
        </p:nvSpPr>
        <p:spPr>
          <a:xfrm rot="0">
            <a:off x="7394281" y="7444104"/>
            <a:ext cx="3126581" cy="675640"/>
          </a:xfrm>
          <a:prstGeom prst="rect">
            <a:avLst/>
          </a:prstGeom>
        </p:spPr>
        <p:txBody>
          <a:bodyPr anchor="t" rtlCol="false" tIns="0" lIns="0" bIns="0" rIns="0">
            <a:spAutoFit/>
          </a:bodyPr>
          <a:lstStyle/>
          <a:p>
            <a:pPr algn="ctr">
              <a:lnSpc>
                <a:spcPts val="4759"/>
              </a:lnSpc>
            </a:pPr>
            <a:r>
              <a:rPr lang="en-US" sz="3399">
                <a:solidFill>
                  <a:srgbClr val="007076"/>
                </a:solidFill>
                <a:latin typeface="Cooper Hewitt"/>
                <a:ea typeface="Cooper Hewitt"/>
                <a:cs typeface="Cooper Hewitt"/>
                <a:sym typeface="Cooper Hewitt"/>
              </a:rPr>
              <a:t>smoothed image</a:t>
            </a:r>
          </a:p>
        </p:txBody>
      </p:sp>
      <p:sp>
        <p:nvSpPr>
          <p:cNvPr name="TextBox 14" id="14"/>
          <p:cNvSpPr txBox="true"/>
          <p:nvPr/>
        </p:nvSpPr>
        <p:spPr>
          <a:xfrm rot="0">
            <a:off x="12550386" y="7400924"/>
            <a:ext cx="3358428" cy="1275715"/>
          </a:xfrm>
          <a:prstGeom prst="rect">
            <a:avLst/>
          </a:prstGeom>
        </p:spPr>
        <p:txBody>
          <a:bodyPr anchor="t" rtlCol="false" tIns="0" lIns="0" bIns="0" rIns="0">
            <a:spAutoFit/>
          </a:bodyPr>
          <a:lstStyle/>
          <a:p>
            <a:pPr algn="ctr">
              <a:lnSpc>
                <a:spcPts val="4759"/>
              </a:lnSpc>
            </a:pPr>
            <a:r>
              <a:rPr lang="en-US" sz="3399">
                <a:solidFill>
                  <a:srgbClr val="007076"/>
                </a:solidFill>
                <a:latin typeface="Cooper Hewitt"/>
                <a:ea typeface="Cooper Hewitt"/>
                <a:cs typeface="Cooper Hewitt"/>
                <a:sym typeface="Cooper Hewitt"/>
              </a:rPr>
              <a:t>segmented image</a:t>
            </a:r>
          </a:p>
          <a:p>
            <a:pPr algn="ctr">
              <a:lnSpc>
                <a:spcPts val="475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5577132" y="4967023"/>
            <a:ext cx="6448640" cy="4291277"/>
          </a:xfrm>
          <a:custGeom>
            <a:avLst/>
            <a:gdLst/>
            <a:ahLst/>
            <a:cxnLst/>
            <a:rect r="r" b="b" t="t" l="l"/>
            <a:pathLst>
              <a:path h="4291277" w="6448640">
                <a:moveTo>
                  <a:pt x="0" y="0"/>
                </a:moveTo>
                <a:lnTo>
                  <a:pt x="6448640" y="0"/>
                </a:lnTo>
                <a:lnTo>
                  <a:pt x="6448640" y="4291277"/>
                </a:lnTo>
                <a:lnTo>
                  <a:pt x="0" y="4291277"/>
                </a:lnTo>
                <a:lnTo>
                  <a:pt x="0" y="0"/>
                </a:lnTo>
                <a:close/>
              </a:path>
            </a:pathLst>
          </a:custGeom>
          <a:blipFill>
            <a:blip r:embed="rId9"/>
            <a:stretch>
              <a:fillRect l="0" t="0" r="0" b="0"/>
            </a:stretch>
          </a:blipFill>
        </p:spPr>
      </p:sp>
      <p:sp>
        <p:nvSpPr>
          <p:cNvPr name="TextBox 7" id="7"/>
          <p:cNvSpPr txBox="true"/>
          <p:nvPr/>
        </p:nvSpPr>
        <p:spPr>
          <a:xfrm rot="0">
            <a:off x="1028700" y="1435874"/>
            <a:ext cx="12437599"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What is image segmentation?</a:t>
            </a:r>
          </a:p>
        </p:txBody>
      </p:sp>
      <p:sp>
        <p:nvSpPr>
          <p:cNvPr name="TextBox 8" id="8"/>
          <p:cNvSpPr txBox="true"/>
          <p:nvPr/>
        </p:nvSpPr>
        <p:spPr>
          <a:xfrm rot="0">
            <a:off x="755109" y="3000161"/>
            <a:ext cx="14591118" cy="17805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Simplifying an image to meaningful pixel groups.</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Partitioning an image into  parts for deriving meaning or further analysis based on some homogenous visual characteristics</a:t>
            </a:r>
          </a:p>
        </p:txBody>
      </p:sp>
      <p:sp>
        <p:nvSpPr>
          <p:cNvPr name="TextBox 9" id="9"/>
          <p:cNvSpPr txBox="true"/>
          <p:nvPr/>
        </p:nvSpPr>
        <p:spPr>
          <a:xfrm rot="0">
            <a:off x="1047912" y="9782175"/>
            <a:ext cx="7255561" cy="35433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Cooper Hewitt"/>
                <a:ea typeface="Cooper Hewitt"/>
                <a:cs typeface="Cooper Hewitt"/>
                <a:sym typeface="Cooper Hewitt"/>
              </a:rPr>
              <a:t>Source : </a:t>
            </a:r>
            <a:r>
              <a:rPr lang="en-US" b="true" sz="1800">
                <a:solidFill>
                  <a:srgbClr val="000000"/>
                </a:solidFill>
                <a:latin typeface="Cooper Hewitt"/>
                <a:ea typeface="Cooper Hewitt"/>
                <a:cs typeface="Cooper Hewitt"/>
                <a:sym typeface="Cooper Hewitt"/>
              </a:rPr>
              <a:t>EN3160 - Image Processing and Machine Vision,Dr.Ranga Rodrigo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028700" y="3743960"/>
            <a:ext cx="15860700" cy="4570095"/>
          </a:xfrm>
          <a:prstGeom prst="rect">
            <a:avLst/>
          </a:prstGeom>
        </p:spPr>
        <p:txBody>
          <a:bodyPr anchor="t" rtlCol="false" tIns="0" lIns="0" bIns="0" rIns="0">
            <a:spAutoFit/>
          </a:bodyPr>
          <a:lstStyle/>
          <a:p>
            <a:pPr algn="l" marL="734059" indent="-367030" lvl="1">
              <a:lnSpc>
                <a:spcPts val="6119"/>
              </a:lnSpc>
              <a:buAutoNum type="arabicPeriod" startAt="1"/>
            </a:pPr>
            <a:r>
              <a:rPr lang="en-US" sz="3399">
                <a:solidFill>
                  <a:srgbClr val="007076"/>
                </a:solidFill>
                <a:latin typeface="Canva Sans"/>
                <a:ea typeface="Canva Sans"/>
                <a:cs typeface="Canva Sans"/>
                <a:sym typeface="Canva Sans"/>
              </a:rPr>
              <a:t>Vector Pixel Data Types:</a:t>
            </a:r>
            <a:r>
              <a:rPr lang="en-US" sz="3399">
                <a:solidFill>
                  <a:srgbClr val="007076"/>
                </a:solidFill>
                <a:latin typeface="Canva Sans"/>
                <a:ea typeface="Canva Sans"/>
                <a:cs typeface="Canva Sans"/>
                <a:sym typeface="Canva Sans"/>
              </a:rPr>
              <a:t> RGB</a:t>
            </a:r>
          </a:p>
          <a:p>
            <a:pPr algn="l" marL="734059" indent="-367030" lvl="1">
              <a:lnSpc>
                <a:spcPts val="6119"/>
              </a:lnSpc>
              <a:buAutoNum type="arabicPeriod" startAt="1"/>
            </a:pPr>
            <a:r>
              <a:rPr lang="en-US" sz="3399">
                <a:solidFill>
                  <a:srgbClr val="007076"/>
                </a:solidFill>
                <a:latin typeface="Canva Sans"/>
                <a:ea typeface="Canva Sans"/>
                <a:cs typeface="Canva Sans"/>
                <a:sym typeface="Canva Sans"/>
              </a:rPr>
              <a:t>Covariance and Mean: Relationships between different components of the pixel vectors</a:t>
            </a:r>
          </a:p>
          <a:p>
            <a:pPr algn="l" marL="734059" indent="-367030" lvl="1">
              <a:lnSpc>
                <a:spcPts val="6119"/>
              </a:lnSpc>
              <a:buAutoNum type="arabicPeriod" startAt="1"/>
            </a:pPr>
            <a:r>
              <a:rPr lang="en-US" sz="3399">
                <a:solidFill>
                  <a:srgbClr val="007076"/>
                </a:solidFill>
                <a:latin typeface="Canva Sans"/>
                <a:ea typeface="Canva Sans"/>
                <a:cs typeface="Canva Sans"/>
                <a:sym typeface="Canva Sans"/>
              </a:rPr>
              <a:t>Mahalanobis Distance : Measure how far a pixel's vector is from the region's mean. </a:t>
            </a:r>
          </a:p>
          <a:p>
            <a:pPr algn="l">
              <a:lnSpc>
                <a:spcPts val="6119"/>
              </a:lnSpc>
            </a:pPr>
          </a:p>
        </p:txBody>
      </p:sp>
      <p:sp>
        <p:nvSpPr>
          <p:cNvPr name="TextBox 7" id="7"/>
          <p:cNvSpPr txBox="true"/>
          <p:nvPr/>
        </p:nvSpPr>
        <p:spPr>
          <a:xfrm rot="0">
            <a:off x="1028700" y="1435874"/>
            <a:ext cx="16703540" cy="2044700"/>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Region Growing : Vector Confidence Connected</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028700" y="3877310"/>
            <a:ext cx="15860700" cy="6581140"/>
          </a:xfrm>
          <a:prstGeom prst="rect">
            <a:avLst/>
          </a:prstGeom>
        </p:spPr>
        <p:txBody>
          <a:bodyPr anchor="t" rtlCol="false" tIns="0" lIns="0" bIns="0" rIns="0">
            <a:spAutoFit/>
          </a:bodyPr>
          <a:lstStyle/>
          <a:p>
            <a:pPr algn="l">
              <a:lnSpc>
                <a:spcPts val="4759"/>
              </a:lnSpc>
            </a:pPr>
          </a:p>
          <a:p>
            <a:pPr algn="l">
              <a:lnSpc>
                <a:spcPts val="4759"/>
              </a:lnSpc>
            </a:pPr>
            <a:r>
              <a:rPr lang="en-US" sz="3399" b="true">
                <a:solidFill>
                  <a:srgbClr val="007076"/>
                </a:solidFill>
                <a:latin typeface="Canva Sans Bold"/>
                <a:ea typeface="Canva Sans Bold"/>
                <a:cs typeface="Canva Sans Bold"/>
                <a:sym typeface="Canva Sans Bold"/>
              </a:rPr>
              <a:t>Segmentation Approach:  </a:t>
            </a:r>
          </a:p>
          <a:p>
            <a:pPr algn="l" marL="1468119" indent="-489373" lvl="2">
              <a:lnSpc>
                <a:spcPts val="4759"/>
              </a:lnSpc>
              <a:buAutoNum type="alphaLcPeriod" startAt="1"/>
            </a:pPr>
            <a:r>
              <a:rPr lang="en-US" sz="3399">
                <a:solidFill>
                  <a:srgbClr val="007076"/>
                </a:solidFill>
                <a:latin typeface="Canva Sans"/>
                <a:ea typeface="Canva Sans"/>
                <a:cs typeface="Canva Sans"/>
                <a:sym typeface="Canva Sans"/>
              </a:rPr>
              <a:t>  Segments an image by iteratively expanding a region starting from an initial seed point. </a:t>
            </a:r>
          </a:p>
          <a:p>
            <a:pPr algn="l" marL="1468119" indent="-489373" lvl="2">
              <a:lnSpc>
                <a:spcPts val="4759"/>
              </a:lnSpc>
              <a:buAutoNum type="alphaLcPeriod" startAt="1"/>
            </a:pPr>
            <a:r>
              <a:rPr lang="en-US" sz="3399">
                <a:solidFill>
                  <a:srgbClr val="007076"/>
                </a:solidFill>
                <a:latin typeface="Canva Sans"/>
                <a:ea typeface="Canva Sans"/>
                <a:cs typeface="Canva Sans"/>
                <a:sym typeface="Canva Sans"/>
              </a:rPr>
              <a:t> mean vector and covariance matrix of the pixel values within the region. </a:t>
            </a:r>
          </a:p>
          <a:p>
            <a:pPr algn="l" marL="1468119" indent="-489373" lvl="2">
              <a:lnSpc>
                <a:spcPts val="4759"/>
              </a:lnSpc>
              <a:buAutoNum type="alphaLcPeriod" startAt="1"/>
            </a:pPr>
            <a:r>
              <a:rPr lang="en-US" sz="3399">
                <a:solidFill>
                  <a:srgbClr val="007076"/>
                </a:solidFill>
                <a:latin typeface="Canva Sans"/>
                <a:ea typeface="Canva Sans"/>
                <a:cs typeface="Canva Sans"/>
                <a:sym typeface="Canva Sans"/>
              </a:rPr>
              <a:t>A pixel is included in the region if its Mahalanobis distance from the region's mean is within a user-defined threshold.</a:t>
            </a:r>
          </a:p>
          <a:p>
            <a:pPr algn="l">
              <a:lnSpc>
                <a:spcPts val="4759"/>
              </a:lnSpc>
            </a:pPr>
          </a:p>
          <a:p>
            <a:pPr algn="l">
              <a:lnSpc>
                <a:spcPts val="4759"/>
              </a:lnSpc>
            </a:pPr>
          </a:p>
          <a:p>
            <a:pPr algn="l">
              <a:lnSpc>
                <a:spcPts val="4759"/>
              </a:lnSpc>
            </a:pPr>
          </a:p>
        </p:txBody>
      </p:sp>
      <p:sp>
        <p:nvSpPr>
          <p:cNvPr name="TextBox 7" id="7"/>
          <p:cNvSpPr txBox="true"/>
          <p:nvPr/>
        </p:nvSpPr>
        <p:spPr>
          <a:xfrm rot="0">
            <a:off x="1028700" y="1435874"/>
            <a:ext cx="16703540" cy="2044700"/>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Region Growing : Vector Confidence Connected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6" id="6"/>
          <p:cNvSpPr/>
          <p:nvPr/>
        </p:nvSpPr>
        <p:spPr>
          <a:xfrm flipV="true">
            <a:off x="6877369" y="4663924"/>
            <a:ext cx="2410838" cy="1211178"/>
          </a:xfrm>
          <a:prstGeom prst="line">
            <a:avLst/>
          </a:prstGeom>
          <a:ln cap="flat" w="95250">
            <a:solidFill>
              <a:srgbClr val="000000"/>
            </a:solidFill>
            <a:prstDash val="solid"/>
            <a:headEnd type="none" len="sm" w="sm"/>
            <a:tailEnd type="triangle" len="med" w="lg"/>
          </a:ln>
        </p:spPr>
      </p:sp>
      <p:sp>
        <p:nvSpPr>
          <p:cNvPr name="AutoShape 7" id="7"/>
          <p:cNvSpPr/>
          <p:nvPr/>
        </p:nvSpPr>
        <p:spPr>
          <a:xfrm>
            <a:off x="6902925" y="6682904"/>
            <a:ext cx="2410838" cy="1533073"/>
          </a:xfrm>
          <a:prstGeom prst="line">
            <a:avLst/>
          </a:prstGeom>
          <a:ln cap="flat" w="95250">
            <a:solidFill>
              <a:srgbClr val="000000"/>
            </a:solidFill>
            <a:prstDash val="solid"/>
            <a:headEnd type="none" len="sm" w="sm"/>
            <a:tailEnd type="triangle" len="med" w="lg"/>
          </a:ln>
        </p:spPr>
      </p:sp>
      <p:sp>
        <p:nvSpPr>
          <p:cNvPr name="Freeform 8" id="8"/>
          <p:cNvSpPr/>
          <p:nvPr/>
        </p:nvSpPr>
        <p:spPr>
          <a:xfrm flipH="false" flipV="false" rot="0">
            <a:off x="3332442" y="3996567"/>
            <a:ext cx="3316222" cy="4330878"/>
          </a:xfrm>
          <a:custGeom>
            <a:avLst/>
            <a:gdLst/>
            <a:ahLst/>
            <a:cxnLst/>
            <a:rect r="r" b="b" t="t" l="l"/>
            <a:pathLst>
              <a:path h="4330878" w="3316222">
                <a:moveTo>
                  <a:pt x="0" y="0"/>
                </a:moveTo>
                <a:lnTo>
                  <a:pt x="3316222" y="0"/>
                </a:lnTo>
                <a:lnTo>
                  <a:pt x="3316222" y="4330877"/>
                </a:lnTo>
                <a:lnTo>
                  <a:pt x="0" y="4330877"/>
                </a:lnTo>
                <a:lnTo>
                  <a:pt x="0" y="0"/>
                </a:lnTo>
                <a:close/>
              </a:path>
            </a:pathLst>
          </a:custGeom>
          <a:blipFill>
            <a:blip r:embed="rId9"/>
            <a:stretch>
              <a:fillRect l="-4386" t="-8846" r="-7634" b="-5255"/>
            </a:stretch>
          </a:blipFill>
        </p:spPr>
      </p:sp>
      <p:sp>
        <p:nvSpPr>
          <p:cNvPr name="Freeform 9" id="9"/>
          <p:cNvSpPr/>
          <p:nvPr/>
        </p:nvSpPr>
        <p:spPr>
          <a:xfrm flipH="false" flipV="false" rot="0">
            <a:off x="9288207" y="3061958"/>
            <a:ext cx="2479263" cy="3203934"/>
          </a:xfrm>
          <a:custGeom>
            <a:avLst/>
            <a:gdLst/>
            <a:ahLst/>
            <a:cxnLst/>
            <a:rect r="r" b="b" t="t" l="l"/>
            <a:pathLst>
              <a:path h="3203934" w="2479263">
                <a:moveTo>
                  <a:pt x="0" y="0"/>
                </a:moveTo>
                <a:lnTo>
                  <a:pt x="2479263" y="0"/>
                </a:lnTo>
                <a:lnTo>
                  <a:pt x="2479263" y="3203933"/>
                </a:lnTo>
                <a:lnTo>
                  <a:pt x="0" y="3203933"/>
                </a:lnTo>
                <a:lnTo>
                  <a:pt x="0" y="0"/>
                </a:lnTo>
                <a:close/>
              </a:path>
            </a:pathLst>
          </a:custGeom>
          <a:blipFill>
            <a:blip r:embed="rId10"/>
            <a:stretch>
              <a:fillRect l="-3467" t="-8050" r="-142880" b="-1355"/>
            </a:stretch>
          </a:blipFill>
        </p:spPr>
      </p:sp>
      <p:sp>
        <p:nvSpPr>
          <p:cNvPr name="Freeform 10" id="10"/>
          <p:cNvSpPr/>
          <p:nvPr/>
        </p:nvSpPr>
        <p:spPr>
          <a:xfrm flipH="false" flipV="false" rot="0">
            <a:off x="9313763" y="6635279"/>
            <a:ext cx="2479263" cy="3161395"/>
          </a:xfrm>
          <a:custGeom>
            <a:avLst/>
            <a:gdLst/>
            <a:ahLst/>
            <a:cxnLst/>
            <a:rect r="r" b="b" t="t" l="l"/>
            <a:pathLst>
              <a:path h="3161395" w="2479263">
                <a:moveTo>
                  <a:pt x="0" y="0"/>
                </a:moveTo>
                <a:lnTo>
                  <a:pt x="2479263" y="0"/>
                </a:lnTo>
                <a:lnTo>
                  <a:pt x="2479263" y="3161395"/>
                </a:lnTo>
                <a:lnTo>
                  <a:pt x="0" y="3161395"/>
                </a:lnTo>
                <a:lnTo>
                  <a:pt x="0" y="0"/>
                </a:lnTo>
                <a:close/>
              </a:path>
            </a:pathLst>
          </a:custGeom>
          <a:blipFill>
            <a:blip r:embed="rId10"/>
            <a:stretch>
              <a:fillRect l="-143573" t="-8159" r="-2774" b="-2719"/>
            </a:stretch>
          </a:blipFill>
        </p:spPr>
      </p:sp>
      <p:sp>
        <p:nvSpPr>
          <p:cNvPr name="TextBox 11" id="11"/>
          <p:cNvSpPr txBox="true"/>
          <p:nvPr/>
        </p:nvSpPr>
        <p:spPr>
          <a:xfrm rot="0">
            <a:off x="1028700" y="1435874"/>
            <a:ext cx="16840336" cy="2044700"/>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Region Growing : Vector Confidence Connected</a:t>
            </a:r>
          </a:p>
        </p:txBody>
      </p:sp>
      <p:sp>
        <p:nvSpPr>
          <p:cNvPr name="TextBox 12" id="12"/>
          <p:cNvSpPr txBox="true"/>
          <p:nvPr/>
        </p:nvSpPr>
        <p:spPr>
          <a:xfrm rot="0">
            <a:off x="3713337" y="8489999"/>
            <a:ext cx="2554432" cy="675640"/>
          </a:xfrm>
          <a:prstGeom prst="rect">
            <a:avLst/>
          </a:prstGeom>
        </p:spPr>
        <p:txBody>
          <a:bodyPr anchor="t" rtlCol="false" tIns="0" lIns="0" bIns="0" rIns="0">
            <a:spAutoFit/>
          </a:bodyPr>
          <a:lstStyle/>
          <a:p>
            <a:pPr algn="ctr">
              <a:lnSpc>
                <a:spcPts val="4759"/>
              </a:lnSpc>
            </a:pPr>
            <a:r>
              <a:rPr lang="en-US" sz="3399">
                <a:solidFill>
                  <a:srgbClr val="007076"/>
                </a:solidFill>
                <a:latin typeface="Cooper Hewitt"/>
                <a:ea typeface="Cooper Hewitt"/>
                <a:cs typeface="Cooper Hewitt"/>
                <a:sym typeface="Cooper Hewitt"/>
              </a:rPr>
              <a:t>original image</a:t>
            </a:r>
          </a:p>
        </p:txBody>
      </p:sp>
      <p:sp>
        <p:nvSpPr>
          <p:cNvPr name="TextBox 13" id="13"/>
          <p:cNvSpPr txBox="true"/>
          <p:nvPr/>
        </p:nvSpPr>
        <p:spPr>
          <a:xfrm rot="0">
            <a:off x="11861475" y="4599387"/>
            <a:ext cx="3703818" cy="675640"/>
          </a:xfrm>
          <a:prstGeom prst="rect">
            <a:avLst/>
          </a:prstGeom>
        </p:spPr>
        <p:txBody>
          <a:bodyPr anchor="t" rtlCol="false" tIns="0" lIns="0" bIns="0" rIns="0">
            <a:spAutoFit/>
          </a:bodyPr>
          <a:lstStyle/>
          <a:p>
            <a:pPr algn="ctr">
              <a:lnSpc>
                <a:spcPts val="4759"/>
              </a:lnSpc>
            </a:pPr>
            <a:r>
              <a:rPr lang="en-US" sz="3399">
                <a:solidFill>
                  <a:srgbClr val="007076"/>
                </a:solidFill>
                <a:latin typeface="Cooper Hewitt"/>
                <a:ea typeface="Cooper Hewitt"/>
                <a:cs typeface="Cooper Hewitt"/>
                <a:sym typeface="Cooper Hewitt"/>
              </a:rPr>
              <a:t>segmented image 1</a:t>
            </a:r>
          </a:p>
        </p:txBody>
      </p:sp>
      <p:sp>
        <p:nvSpPr>
          <p:cNvPr name="TextBox 14" id="14"/>
          <p:cNvSpPr txBox="true"/>
          <p:nvPr/>
        </p:nvSpPr>
        <p:spPr>
          <a:xfrm rot="0">
            <a:off x="11861475" y="7676246"/>
            <a:ext cx="3703818" cy="675640"/>
          </a:xfrm>
          <a:prstGeom prst="rect">
            <a:avLst/>
          </a:prstGeom>
        </p:spPr>
        <p:txBody>
          <a:bodyPr anchor="t" rtlCol="false" tIns="0" lIns="0" bIns="0" rIns="0">
            <a:spAutoFit/>
          </a:bodyPr>
          <a:lstStyle/>
          <a:p>
            <a:pPr algn="ctr">
              <a:lnSpc>
                <a:spcPts val="4759"/>
              </a:lnSpc>
            </a:pPr>
            <a:r>
              <a:rPr lang="en-US" sz="3399">
                <a:solidFill>
                  <a:srgbClr val="007076"/>
                </a:solidFill>
                <a:latin typeface="Cooper Hewitt"/>
                <a:ea typeface="Cooper Hewitt"/>
                <a:cs typeface="Cooper Hewitt"/>
                <a:sym typeface="Cooper Hewitt"/>
              </a:rPr>
              <a:t>segmented image 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2700000">
            <a:off x="7278105" y="4560546"/>
            <a:ext cx="16683427" cy="7187469"/>
            <a:chOff x="0" y="0"/>
            <a:chExt cx="4393989" cy="1892996"/>
          </a:xfrm>
        </p:grpSpPr>
        <p:sp>
          <p:nvSpPr>
            <p:cNvPr name="Freeform 4" id="4"/>
            <p:cNvSpPr/>
            <p:nvPr/>
          </p:nvSpPr>
          <p:spPr>
            <a:xfrm flipH="false" flipV="false" rot="0">
              <a:off x="0" y="0"/>
              <a:ext cx="4393989" cy="1892996"/>
            </a:xfrm>
            <a:custGeom>
              <a:avLst/>
              <a:gdLst/>
              <a:ahLst/>
              <a:cxnLst/>
              <a:rect r="r" b="b" t="t" l="l"/>
              <a:pathLst>
                <a:path h="1892996" w="4393989">
                  <a:moveTo>
                    <a:pt x="0" y="0"/>
                  </a:moveTo>
                  <a:lnTo>
                    <a:pt x="4393989" y="0"/>
                  </a:lnTo>
                  <a:lnTo>
                    <a:pt x="4393989" y="1892996"/>
                  </a:lnTo>
                  <a:lnTo>
                    <a:pt x="0" y="1892996"/>
                  </a:lnTo>
                  <a:close/>
                </a:path>
              </a:pathLst>
            </a:custGeom>
            <a:solidFill>
              <a:srgbClr val="00B2BD">
                <a:alpha val="1961"/>
              </a:srgbClr>
            </a:solidFill>
          </p:spPr>
        </p:sp>
        <p:sp>
          <p:nvSpPr>
            <p:cNvPr name="TextBox 5" id="5"/>
            <p:cNvSpPr txBox="true"/>
            <p:nvPr/>
          </p:nvSpPr>
          <p:spPr>
            <a:xfrm>
              <a:off x="0" y="-38100"/>
              <a:ext cx="4393989" cy="193109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122223" y="4495800"/>
            <a:ext cx="12812153" cy="1333500"/>
          </a:xfrm>
          <a:prstGeom prst="rect">
            <a:avLst/>
          </a:prstGeom>
        </p:spPr>
        <p:txBody>
          <a:bodyPr anchor="t" rtlCol="false" tIns="0" lIns="0" bIns="0" rIns="0">
            <a:spAutoFit/>
          </a:bodyPr>
          <a:lstStyle/>
          <a:p>
            <a:pPr algn="ctr">
              <a:lnSpc>
                <a:spcPts val="10349"/>
              </a:lnSpc>
            </a:pPr>
            <a:r>
              <a:rPr lang="en-US" sz="9000" spc="351">
                <a:solidFill>
                  <a:srgbClr val="007076"/>
                </a:solidFill>
                <a:latin typeface="Anton"/>
                <a:ea typeface="Anton"/>
                <a:cs typeface="Anton"/>
                <a:sym typeface="Anton"/>
              </a:rPr>
              <a:t>Watershed Segmentation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028700" y="1435874"/>
            <a:ext cx="16840336"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Watershed Segmentation : Key Concepts</a:t>
            </a:r>
          </a:p>
        </p:txBody>
      </p:sp>
      <p:sp>
        <p:nvSpPr>
          <p:cNvPr name="TextBox 7" id="7"/>
          <p:cNvSpPr txBox="true"/>
          <p:nvPr/>
        </p:nvSpPr>
        <p:spPr>
          <a:xfrm rot="0">
            <a:off x="5830758" y="9405805"/>
            <a:ext cx="10546655" cy="429459"/>
          </a:xfrm>
          <a:prstGeom prst="rect">
            <a:avLst/>
          </a:prstGeom>
        </p:spPr>
        <p:txBody>
          <a:bodyPr anchor="t" rtlCol="false" tIns="0" lIns="0" bIns="0" rIns="0">
            <a:spAutoFit/>
          </a:bodyPr>
          <a:lstStyle/>
          <a:p>
            <a:pPr algn="ctr">
              <a:lnSpc>
                <a:spcPts val="3320"/>
              </a:lnSpc>
              <a:spcBef>
                <a:spcPct val="0"/>
              </a:spcBef>
            </a:pPr>
            <a:r>
              <a:rPr lang="en-US" b="true" sz="2887" spc="112">
                <a:solidFill>
                  <a:srgbClr val="007076"/>
                </a:solidFill>
                <a:latin typeface="Canva Sans Bold"/>
                <a:ea typeface="Canva Sans Bold"/>
                <a:cs typeface="Canva Sans Bold"/>
                <a:sym typeface="Canva Sans Bold"/>
              </a:rPr>
              <a:t>Intensity profile of input image </a:t>
            </a:r>
          </a:p>
        </p:txBody>
      </p:sp>
      <p:sp>
        <p:nvSpPr>
          <p:cNvPr name="TextBox 8" id="8"/>
          <p:cNvSpPr txBox="true"/>
          <p:nvPr/>
        </p:nvSpPr>
        <p:spPr>
          <a:xfrm rot="0">
            <a:off x="1028700" y="2394724"/>
            <a:ext cx="15860700" cy="2980690"/>
          </a:xfrm>
          <a:prstGeom prst="rect">
            <a:avLst/>
          </a:prstGeom>
        </p:spPr>
        <p:txBody>
          <a:bodyPr anchor="t" rtlCol="false" tIns="0" lIns="0" bIns="0" rIns="0">
            <a:spAutoFit/>
          </a:bodyPr>
          <a:lstStyle/>
          <a:p>
            <a:pPr algn="l">
              <a:lnSpc>
                <a:spcPts val="4759"/>
              </a:lnSpc>
            </a:pPr>
          </a:p>
          <a:p>
            <a:pPr algn="l">
              <a:lnSpc>
                <a:spcPts val="4759"/>
              </a:lnSpc>
            </a:pPr>
            <a:r>
              <a:rPr lang="en-US" sz="3399" b="true">
                <a:solidFill>
                  <a:srgbClr val="007076"/>
                </a:solidFill>
                <a:latin typeface="Canva Sans Bold"/>
                <a:ea typeface="Canva Sans Bold"/>
                <a:cs typeface="Canva Sans Bold"/>
                <a:sym typeface="Canva Sans Bold"/>
              </a:rPr>
              <a:t>Topographic Surface Interpretation</a:t>
            </a:r>
            <a:r>
              <a:rPr lang="en-US" sz="3399" b="true">
                <a:solidFill>
                  <a:srgbClr val="007076"/>
                </a:solidFill>
                <a:latin typeface="Canva Sans Bold"/>
                <a:ea typeface="Canva Sans Bold"/>
                <a:cs typeface="Canva Sans Bold"/>
                <a:sym typeface="Canva Sans Bold"/>
              </a:rPr>
              <a:t>:  </a:t>
            </a:r>
          </a:p>
          <a:p>
            <a:pPr algn="l">
              <a:lnSpc>
                <a:spcPts val="4759"/>
              </a:lnSpc>
            </a:pPr>
            <a:r>
              <a:rPr lang="en-US" sz="3399">
                <a:solidFill>
                  <a:srgbClr val="007076"/>
                </a:solidFill>
                <a:latin typeface="Canva Sans"/>
                <a:ea typeface="Canva Sans"/>
                <a:cs typeface="Canva Sans"/>
                <a:sym typeface="Canva Sans"/>
              </a:rPr>
              <a:t>  </a:t>
            </a:r>
          </a:p>
          <a:p>
            <a:pPr algn="l">
              <a:lnSpc>
                <a:spcPts val="4759"/>
              </a:lnSpc>
            </a:pPr>
            <a:r>
              <a:rPr lang="en-US" sz="3399">
                <a:solidFill>
                  <a:srgbClr val="007076"/>
                </a:solidFill>
                <a:latin typeface="Canva Sans"/>
                <a:ea typeface="Canva Sans"/>
                <a:cs typeface="Canva Sans"/>
                <a:sym typeface="Canva Sans"/>
              </a:rPr>
              <a:t>The image is seen as a landscape, where higher intensity values correspond to peaks and lower values to valleys.</a:t>
            </a:r>
          </a:p>
        </p:txBody>
      </p:sp>
      <p:sp>
        <p:nvSpPr>
          <p:cNvPr name="Freeform 9" id="9"/>
          <p:cNvSpPr/>
          <p:nvPr/>
        </p:nvSpPr>
        <p:spPr>
          <a:xfrm flipH="false" flipV="false" rot="0">
            <a:off x="3956917" y="6453006"/>
            <a:ext cx="2087039" cy="2662207"/>
          </a:xfrm>
          <a:custGeom>
            <a:avLst/>
            <a:gdLst/>
            <a:ahLst/>
            <a:cxnLst/>
            <a:rect r="r" b="b" t="t" l="l"/>
            <a:pathLst>
              <a:path h="2662207" w="2087039">
                <a:moveTo>
                  <a:pt x="0" y="0"/>
                </a:moveTo>
                <a:lnTo>
                  <a:pt x="2087039" y="0"/>
                </a:lnTo>
                <a:lnTo>
                  <a:pt x="2087039" y="2662207"/>
                </a:lnTo>
                <a:lnTo>
                  <a:pt x="0" y="2662207"/>
                </a:lnTo>
                <a:lnTo>
                  <a:pt x="0" y="0"/>
                </a:lnTo>
                <a:close/>
              </a:path>
            </a:pathLst>
          </a:custGeom>
          <a:blipFill>
            <a:blip r:embed="rId9"/>
            <a:stretch>
              <a:fillRect l="0" t="0" r="0" b="0"/>
            </a:stretch>
          </a:blipFill>
        </p:spPr>
      </p:sp>
      <p:sp>
        <p:nvSpPr>
          <p:cNvPr name="TextBox 10" id="10"/>
          <p:cNvSpPr txBox="true"/>
          <p:nvPr/>
        </p:nvSpPr>
        <p:spPr>
          <a:xfrm rot="0">
            <a:off x="3740160" y="9339130"/>
            <a:ext cx="2520553" cy="488569"/>
          </a:xfrm>
          <a:prstGeom prst="rect">
            <a:avLst/>
          </a:prstGeom>
        </p:spPr>
        <p:txBody>
          <a:bodyPr anchor="t" rtlCol="false" tIns="0" lIns="0" bIns="0" rIns="0">
            <a:spAutoFit/>
          </a:bodyPr>
          <a:lstStyle/>
          <a:p>
            <a:pPr algn="ctr">
              <a:lnSpc>
                <a:spcPts val="4045"/>
              </a:lnSpc>
            </a:pPr>
            <a:r>
              <a:rPr lang="en-US" sz="2889" b="true">
                <a:solidFill>
                  <a:srgbClr val="007076"/>
                </a:solidFill>
                <a:latin typeface="Canva Sans Bold"/>
                <a:ea typeface="Canva Sans Bold"/>
                <a:cs typeface="Canva Sans Bold"/>
                <a:sym typeface="Canva Sans Bold"/>
              </a:rPr>
              <a:t>original image</a:t>
            </a:r>
          </a:p>
        </p:txBody>
      </p:sp>
      <p:sp>
        <p:nvSpPr>
          <p:cNvPr name="Freeform 11" id="11"/>
          <p:cNvSpPr/>
          <p:nvPr/>
        </p:nvSpPr>
        <p:spPr>
          <a:xfrm flipH="false" flipV="false" rot="0">
            <a:off x="8658100" y="7523089"/>
            <a:ext cx="4089285" cy="1451036"/>
          </a:xfrm>
          <a:custGeom>
            <a:avLst/>
            <a:gdLst/>
            <a:ahLst/>
            <a:cxnLst/>
            <a:rect r="r" b="b" t="t" l="l"/>
            <a:pathLst>
              <a:path h="1451036" w="4089285">
                <a:moveTo>
                  <a:pt x="0" y="0"/>
                </a:moveTo>
                <a:lnTo>
                  <a:pt x="4089285" y="0"/>
                </a:lnTo>
                <a:lnTo>
                  <a:pt x="4089285" y="1451036"/>
                </a:lnTo>
                <a:lnTo>
                  <a:pt x="0" y="1451036"/>
                </a:lnTo>
                <a:lnTo>
                  <a:pt x="0" y="0"/>
                </a:lnTo>
                <a:close/>
              </a:path>
            </a:pathLst>
          </a:custGeom>
          <a:blipFill>
            <a:blip r:embed="rId10"/>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028700" y="1435874"/>
            <a:ext cx="16840336"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Watershed Segmentation : Key Concepts</a:t>
            </a:r>
          </a:p>
        </p:txBody>
      </p:sp>
      <p:sp>
        <p:nvSpPr>
          <p:cNvPr name="TextBox 7" id="7"/>
          <p:cNvSpPr txBox="true"/>
          <p:nvPr/>
        </p:nvSpPr>
        <p:spPr>
          <a:xfrm rot="0">
            <a:off x="1028700" y="5673457"/>
            <a:ext cx="5097417" cy="427911"/>
          </a:xfrm>
          <a:prstGeom prst="rect">
            <a:avLst/>
          </a:prstGeom>
        </p:spPr>
        <p:txBody>
          <a:bodyPr anchor="t" rtlCol="false" tIns="0" lIns="0" bIns="0" rIns="0">
            <a:spAutoFit/>
          </a:bodyPr>
          <a:lstStyle/>
          <a:p>
            <a:pPr algn="l">
              <a:lnSpc>
                <a:spcPts val="3320"/>
              </a:lnSpc>
              <a:spcBef>
                <a:spcPct val="0"/>
              </a:spcBef>
            </a:pPr>
            <a:r>
              <a:rPr lang="en-US" b="true" sz="2887" spc="112">
                <a:solidFill>
                  <a:srgbClr val="007076"/>
                </a:solidFill>
                <a:latin typeface="Canva Sans Bold"/>
                <a:ea typeface="Canva Sans Bold"/>
                <a:cs typeface="Canva Sans Bold"/>
                <a:sym typeface="Canva Sans Bold"/>
              </a:rPr>
              <a:t>Intensity profile of image </a:t>
            </a:r>
          </a:p>
        </p:txBody>
      </p:sp>
      <p:sp>
        <p:nvSpPr>
          <p:cNvPr name="TextBox 8" id="8"/>
          <p:cNvSpPr txBox="true"/>
          <p:nvPr/>
        </p:nvSpPr>
        <p:spPr>
          <a:xfrm rot="0">
            <a:off x="1028700" y="2394724"/>
            <a:ext cx="15860700" cy="2380615"/>
          </a:xfrm>
          <a:prstGeom prst="rect">
            <a:avLst/>
          </a:prstGeom>
        </p:spPr>
        <p:txBody>
          <a:bodyPr anchor="t" rtlCol="false" tIns="0" lIns="0" bIns="0" rIns="0">
            <a:spAutoFit/>
          </a:bodyPr>
          <a:lstStyle/>
          <a:p>
            <a:pPr algn="l">
              <a:lnSpc>
                <a:spcPts val="4759"/>
              </a:lnSpc>
            </a:pPr>
          </a:p>
          <a:p>
            <a:pPr algn="l">
              <a:lnSpc>
                <a:spcPts val="4759"/>
              </a:lnSpc>
            </a:pPr>
            <a:r>
              <a:rPr lang="en-US" sz="3399" b="true">
                <a:solidFill>
                  <a:srgbClr val="007076"/>
                </a:solidFill>
                <a:latin typeface="Canva Sans Bold"/>
                <a:ea typeface="Canva Sans Bold"/>
                <a:cs typeface="Canva Sans Bold"/>
                <a:sym typeface="Canva Sans Bold"/>
              </a:rPr>
              <a:t>Catchment Basins:</a:t>
            </a:r>
            <a:r>
              <a:rPr lang="en-US" sz="3399">
                <a:solidFill>
                  <a:srgbClr val="007076"/>
                </a:solidFill>
                <a:latin typeface="Canva Sans"/>
                <a:ea typeface="Canva Sans"/>
                <a:cs typeface="Canva Sans"/>
                <a:sym typeface="Canva Sans"/>
              </a:rPr>
              <a:t>  </a:t>
            </a:r>
          </a:p>
          <a:p>
            <a:pPr algn="l">
              <a:lnSpc>
                <a:spcPts val="4759"/>
              </a:lnSpc>
            </a:pPr>
            <a:r>
              <a:rPr lang="en-US" sz="3399">
                <a:solidFill>
                  <a:srgbClr val="007076"/>
                </a:solidFill>
                <a:latin typeface="Canva Sans"/>
                <a:ea typeface="Canva Sans"/>
                <a:cs typeface="Canva Sans"/>
                <a:sym typeface="Canva Sans"/>
              </a:rPr>
              <a:t>Each local minimum in the image creates a basin, and pixels are classified based on which basin they belong to</a:t>
            </a:r>
          </a:p>
        </p:txBody>
      </p:sp>
      <p:sp>
        <p:nvSpPr>
          <p:cNvPr name="Freeform 9" id="9"/>
          <p:cNvSpPr/>
          <p:nvPr/>
        </p:nvSpPr>
        <p:spPr>
          <a:xfrm flipH="false" flipV="false" rot="0">
            <a:off x="4225927" y="6101368"/>
            <a:ext cx="4089285" cy="1451036"/>
          </a:xfrm>
          <a:custGeom>
            <a:avLst/>
            <a:gdLst/>
            <a:ahLst/>
            <a:cxnLst/>
            <a:rect r="r" b="b" t="t" l="l"/>
            <a:pathLst>
              <a:path h="1451036" w="4089285">
                <a:moveTo>
                  <a:pt x="0" y="0"/>
                </a:moveTo>
                <a:lnTo>
                  <a:pt x="4089284" y="0"/>
                </a:lnTo>
                <a:lnTo>
                  <a:pt x="4089284" y="1451037"/>
                </a:lnTo>
                <a:lnTo>
                  <a:pt x="0" y="1451037"/>
                </a:lnTo>
                <a:lnTo>
                  <a:pt x="0" y="0"/>
                </a:lnTo>
                <a:close/>
              </a:path>
            </a:pathLst>
          </a:custGeom>
          <a:blipFill>
            <a:blip r:embed="rId9"/>
            <a:stretch>
              <a:fillRect l="0" t="0" r="0" b="0"/>
            </a:stretch>
          </a:blipFill>
        </p:spPr>
      </p:sp>
      <p:sp>
        <p:nvSpPr>
          <p:cNvPr name="TextBox 10" id="10"/>
          <p:cNvSpPr txBox="true"/>
          <p:nvPr/>
        </p:nvSpPr>
        <p:spPr>
          <a:xfrm rot="0">
            <a:off x="782468" y="8828841"/>
            <a:ext cx="10546655" cy="429459"/>
          </a:xfrm>
          <a:prstGeom prst="rect">
            <a:avLst/>
          </a:prstGeom>
        </p:spPr>
        <p:txBody>
          <a:bodyPr anchor="t" rtlCol="false" tIns="0" lIns="0" bIns="0" rIns="0">
            <a:spAutoFit/>
          </a:bodyPr>
          <a:lstStyle/>
          <a:p>
            <a:pPr algn="ctr">
              <a:lnSpc>
                <a:spcPts val="3320"/>
              </a:lnSpc>
              <a:spcBef>
                <a:spcPct val="0"/>
              </a:spcBef>
            </a:pPr>
            <a:r>
              <a:rPr lang="en-US" b="true" sz="2887" spc="112">
                <a:solidFill>
                  <a:srgbClr val="007076"/>
                </a:solidFill>
                <a:latin typeface="Canva Sans Bold"/>
                <a:ea typeface="Canva Sans Bold"/>
                <a:cs typeface="Canva Sans Bold"/>
                <a:sym typeface="Canva Sans Bold"/>
              </a:rPr>
              <a:t>Basins</a:t>
            </a:r>
          </a:p>
        </p:txBody>
      </p:sp>
      <p:sp>
        <p:nvSpPr>
          <p:cNvPr name="AutoShape 11" id="11"/>
          <p:cNvSpPr/>
          <p:nvPr/>
        </p:nvSpPr>
        <p:spPr>
          <a:xfrm flipV="true">
            <a:off x="6055796" y="7533355"/>
            <a:ext cx="214774" cy="1285961"/>
          </a:xfrm>
          <a:prstGeom prst="line">
            <a:avLst/>
          </a:prstGeom>
          <a:ln cap="flat" w="38100">
            <a:solidFill>
              <a:srgbClr val="00B2BD"/>
            </a:solidFill>
            <a:prstDash val="solid"/>
            <a:headEnd type="none" len="sm" w="sm"/>
            <a:tailEnd type="triangle" len="med" w="lg"/>
          </a:ln>
        </p:spPr>
      </p:sp>
      <p:sp>
        <p:nvSpPr>
          <p:cNvPr name="AutoShape 12" id="12"/>
          <p:cNvSpPr/>
          <p:nvPr/>
        </p:nvSpPr>
        <p:spPr>
          <a:xfrm flipV="true">
            <a:off x="6055796" y="7237273"/>
            <a:ext cx="1985825" cy="1582043"/>
          </a:xfrm>
          <a:prstGeom prst="line">
            <a:avLst/>
          </a:prstGeom>
          <a:ln cap="flat" w="38100">
            <a:solidFill>
              <a:srgbClr val="00B2BD"/>
            </a:solidFill>
            <a:prstDash val="solid"/>
            <a:headEnd type="none" len="sm" w="sm"/>
            <a:tailEnd type="triangle" len="med" w="lg"/>
          </a:ln>
        </p:spPr>
      </p:sp>
      <p:sp>
        <p:nvSpPr>
          <p:cNvPr name="AutoShape 13" id="13"/>
          <p:cNvSpPr/>
          <p:nvPr/>
        </p:nvSpPr>
        <p:spPr>
          <a:xfrm flipH="true" flipV="true">
            <a:off x="5031096" y="7456718"/>
            <a:ext cx="1024699" cy="1362598"/>
          </a:xfrm>
          <a:prstGeom prst="line">
            <a:avLst/>
          </a:prstGeom>
          <a:ln cap="flat" w="38100">
            <a:solidFill>
              <a:srgbClr val="00B2BD"/>
            </a:solidFill>
            <a:prstDash val="solid"/>
            <a:headEnd type="none" len="sm" w="sm"/>
            <a:tailEnd type="triangle" len="med" w="lg"/>
          </a:ln>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28700" y="4955223"/>
            <a:ext cx="4100926" cy="1907074"/>
          </a:xfrm>
          <a:custGeom>
            <a:avLst/>
            <a:gdLst/>
            <a:ahLst/>
            <a:cxnLst/>
            <a:rect r="r" b="b" t="t" l="l"/>
            <a:pathLst>
              <a:path h="1907074" w="4100926">
                <a:moveTo>
                  <a:pt x="0" y="0"/>
                </a:moveTo>
                <a:lnTo>
                  <a:pt x="4100926" y="0"/>
                </a:lnTo>
                <a:lnTo>
                  <a:pt x="4100926" y="1907075"/>
                </a:lnTo>
                <a:lnTo>
                  <a:pt x="0" y="1907075"/>
                </a:lnTo>
                <a:lnTo>
                  <a:pt x="0" y="0"/>
                </a:lnTo>
                <a:close/>
              </a:path>
            </a:pathLst>
          </a:custGeom>
          <a:blipFill>
            <a:blip r:embed="rId9"/>
            <a:stretch>
              <a:fillRect l="0" t="0" r="0" b="0"/>
            </a:stretch>
          </a:blipFill>
        </p:spPr>
      </p:sp>
      <p:sp>
        <p:nvSpPr>
          <p:cNvPr name="TextBox 7" id="7"/>
          <p:cNvSpPr txBox="true"/>
          <p:nvPr/>
        </p:nvSpPr>
        <p:spPr>
          <a:xfrm rot="0">
            <a:off x="1028700" y="1435874"/>
            <a:ext cx="16840336"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Watershed Segmentation : Intuition</a:t>
            </a:r>
          </a:p>
        </p:txBody>
      </p:sp>
      <p:sp>
        <p:nvSpPr>
          <p:cNvPr name="TextBox 8" id="8"/>
          <p:cNvSpPr txBox="true"/>
          <p:nvPr/>
        </p:nvSpPr>
        <p:spPr>
          <a:xfrm rot="0">
            <a:off x="1512993" y="6983325"/>
            <a:ext cx="3132340" cy="850107"/>
          </a:xfrm>
          <a:prstGeom prst="rect">
            <a:avLst/>
          </a:prstGeom>
        </p:spPr>
        <p:txBody>
          <a:bodyPr anchor="t" rtlCol="false" tIns="0" lIns="0" bIns="0" rIns="0">
            <a:spAutoFit/>
          </a:bodyPr>
          <a:lstStyle/>
          <a:p>
            <a:pPr algn="ctr">
              <a:lnSpc>
                <a:spcPts val="3320"/>
              </a:lnSpc>
              <a:spcBef>
                <a:spcPct val="0"/>
              </a:spcBef>
            </a:pPr>
            <a:r>
              <a:rPr lang="en-US" b="true" sz="2887" spc="112">
                <a:solidFill>
                  <a:srgbClr val="007076"/>
                </a:solidFill>
                <a:latin typeface="Canva Sans Bold"/>
                <a:ea typeface="Canva Sans Bold"/>
                <a:cs typeface="Canva Sans Bold"/>
                <a:sym typeface="Canva Sans Bold"/>
              </a:rPr>
              <a:t>Intensity profile</a:t>
            </a:r>
          </a:p>
          <a:p>
            <a:pPr algn="ctr">
              <a:lnSpc>
                <a:spcPts val="3320"/>
              </a:lnSpc>
              <a:spcBef>
                <a:spcPct val="0"/>
              </a:spcBef>
            </a:pPr>
            <a:r>
              <a:rPr lang="en-US" b="true" sz="2887" spc="112">
                <a:solidFill>
                  <a:srgbClr val="007076"/>
                </a:solidFill>
                <a:latin typeface="Canva Sans Bold"/>
                <a:ea typeface="Canva Sans Bold"/>
                <a:cs typeface="Canva Sans Bold"/>
                <a:sym typeface="Canva Sans Bold"/>
              </a:rPr>
              <a:t> of input image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28700" y="4955223"/>
            <a:ext cx="4100926" cy="1907074"/>
          </a:xfrm>
          <a:custGeom>
            <a:avLst/>
            <a:gdLst/>
            <a:ahLst/>
            <a:cxnLst/>
            <a:rect r="r" b="b" t="t" l="l"/>
            <a:pathLst>
              <a:path h="1907074" w="4100926">
                <a:moveTo>
                  <a:pt x="0" y="0"/>
                </a:moveTo>
                <a:lnTo>
                  <a:pt x="4100926" y="0"/>
                </a:lnTo>
                <a:lnTo>
                  <a:pt x="4100926" y="1907075"/>
                </a:lnTo>
                <a:lnTo>
                  <a:pt x="0" y="1907075"/>
                </a:lnTo>
                <a:lnTo>
                  <a:pt x="0" y="0"/>
                </a:lnTo>
                <a:close/>
              </a:path>
            </a:pathLst>
          </a:custGeom>
          <a:blipFill>
            <a:blip r:embed="rId9"/>
            <a:stretch>
              <a:fillRect l="0" t="0" r="0" b="0"/>
            </a:stretch>
          </a:blipFill>
        </p:spPr>
      </p:sp>
      <p:sp>
        <p:nvSpPr>
          <p:cNvPr name="Freeform 7" id="7"/>
          <p:cNvSpPr/>
          <p:nvPr/>
        </p:nvSpPr>
        <p:spPr>
          <a:xfrm flipH="false" flipV="false" rot="0">
            <a:off x="6518754" y="5143500"/>
            <a:ext cx="4089285" cy="1451036"/>
          </a:xfrm>
          <a:custGeom>
            <a:avLst/>
            <a:gdLst/>
            <a:ahLst/>
            <a:cxnLst/>
            <a:rect r="r" b="b" t="t" l="l"/>
            <a:pathLst>
              <a:path h="1451036" w="4089285">
                <a:moveTo>
                  <a:pt x="0" y="0"/>
                </a:moveTo>
                <a:lnTo>
                  <a:pt x="4089284" y="0"/>
                </a:lnTo>
                <a:lnTo>
                  <a:pt x="4089284" y="1451036"/>
                </a:lnTo>
                <a:lnTo>
                  <a:pt x="0" y="1451036"/>
                </a:lnTo>
                <a:lnTo>
                  <a:pt x="0" y="0"/>
                </a:lnTo>
                <a:close/>
              </a:path>
            </a:pathLst>
          </a:custGeom>
          <a:blipFill>
            <a:blip r:embed="rId10"/>
            <a:stretch>
              <a:fillRect l="0" t="0" r="0" b="0"/>
            </a:stretch>
          </a:blipFill>
        </p:spPr>
      </p:sp>
      <p:sp>
        <p:nvSpPr>
          <p:cNvPr name="TextBox 8" id="8"/>
          <p:cNvSpPr txBox="true"/>
          <p:nvPr/>
        </p:nvSpPr>
        <p:spPr>
          <a:xfrm rot="0">
            <a:off x="1028700" y="1435874"/>
            <a:ext cx="16840336"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Watershed Segmentation : Intuition</a:t>
            </a:r>
          </a:p>
        </p:txBody>
      </p:sp>
      <p:sp>
        <p:nvSpPr>
          <p:cNvPr name="TextBox 9" id="9"/>
          <p:cNvSpPr txBox="true"/>
          <p:nvPr/>
        </p:nvSpPr>
        <p:spPr>
          <a:xfrm rot="0">
            <a:off x="1512993" y="6983325"/>
            <a:ext cx="3132340" cy="850107"/>
          </a:xfrm>
          <a:prstGeom prst="rect">
            <a:avLst/>
          </a:prstGeom>
        </p:spPr>
        <p:txBody>
          <a:bodyPr anchor="t" rtlCol="false" tIns="0" lIns="0" bIns="0" rIns="0">
            <a:spAutoFit/>
          </a:bodyPr>
          <a:lstStyle/>
          <a:p>
            <a:pPr algn="ctr">
              <a:lnSpc>
                <a:spcPts val="3320"/>
              </a:lnSpc>
              <a:spcBef>
                <a:spcPct val="0"/>
              </a:spcBef>
            </a:pPr>
            <a:r>
              <a:rPr lang="en-US" b="true" sz="2887" spc="112">
                <a:solidFill>
                  <a:srgbClr val="007076"/>
                </a:solidFill>
                <a:latin typeface="Canva Sans Bold"/>
                <a:ea typeface="Canva Sans Bold"/>
                <a:cs typeface="Canva Sans Bold"/>
                <a:sym typeface="Canva Sans Bold"/>
              </a:rPr>
              <a:t>Intensity profile</a:t>
            </a:r>
          </a:p>
          <a:p>
            <a:pPr algn="ctr">
              <a:lnSpc>
                <a:spcPts val="3320"/>
              </a:lnSpc>
              <a:spcBef>
                <a:spcPct val="0"/>
              </a:spcBef>
            </a:pPr>
            <a:r>
              <a:rPr lang="en-US" b="true" sz="2887" spc="112">
                <a:solidFill>
                  <a:srgbClr val="007076"/>
                </a:solidFill>
                <a:latin typeface="Canva Sans Bold"/>
                <a:ea typeface="Canva Sans Bold"/>
                <a:cs typeface="Canva Sans Bold"/>
                <a:sym typeface="Canva Sans Bold"/>
              </a:rPr>
              <a:t> of input image </a:t>
            </a:r>
          </a:p>
        </p:txBody>
      </p:sp>
      <p:sp>
        <p:nvSpPr>
          <p:cNvPr name="TextBox 10" id="10"/>
          <p:cNvSpPr txBox="true"/>
          <p:nvPr/>
        </p:nvSpPr>
        <p:spPr>
          <a:xfrm rot="0">
            <a:off x="6896384" y="7189988"/>
            <a:ext cx="3334023" cy="850107"/>
          </a:xfrm>
          <a:prstGeom prst="rect">
            <a:avLst/>
          </a:prstGeom>
        </p:spPr>
        <p:txBody>
          <a:bodyPr anchor="t" rtlCol="false" tIns="0" lIns="0" bIns="0" rIns="0">
            <a:spAutoFit/>
          </a:bodyPr>
          <a:lstStyle/>
          <a:p>
            <a:pPr algn="ctr">
              <a:lnSpc>
                <a:spcPts val="3320"/>
              </a:lnSpc>
            </a:pPr>
            <a:r>
              <a:rPr lang="en-US" b="true" sz="2887" spc="112">
                <a:solidFill>
                  <a:srgbClr val="007076"/>
                </a:solidFill>
                <a:latin typeface="Canva Sans Bold"/>
                <a:ea typeface="Canva Sans Bold"/>
                <a:cs typeface="Canva Sans Bold"/>
                <a:sym typeface="Canva Sans Bold"/>
              </a:rPr>
              <a:t> Intensity profile </a:t>
            </a:r>
          </a:p>
          <a:p>
            <a:pPr algn="ctr">
              <a:lnSpc>
                <a:spcPts val="3320"/>
              </a:lnSpc>
              <a:spcBef>
                <a:spcPct val="0"/>
              </a:spcBef>
            </a:pPr>
            <a:r>
              <a:rPr lang="en-US" b="true" sz="2887" spc="112">
                <a:solidFill>
                  <a:srgbClr val="007076"/>
                </a:solidFill>
                <a:latin typeface="Canva Sans Bold"/>
                <a:ea typeface="Canva Sans Bold"/>
                <a:cs typeface="Canva Sans Bold"/>
                <a:sym typeface="Canva Sans Bold"/>
              </a:rPr>
              <a:t>of filtered image</a:t>
            </a:r>
          </a:p>
        </p:txBody>
      </p:sp>
      <p:sp>
        <p:nvSpPr>
          <p:cNvPr name="AutoShape 11" id="11"/>
          <p:cNvSpPr/>
          <p:nvPr/>
        </p:nvSpPr>
        <p:spPr>
          <a:xfrm>
            <a:off x="5469749" y="6546911"/>
            <a:ext cx="620874" cy="0"/>
          </a:xfrm>
          <a:prstGeom prst="line">
            <a:avLst/>
          </a:prstGeom>
          <a:ln cap="flat" w="95250">
            <a:solidFill>
              <a:srgbClr val="007076"/>
            </a:solidFill>
            <a:prstDash val="solid"/>
            <a:headEnd type="none" len="sm" w="sm"/>
            <a:tailEnd type="triangle" len="med" w="lg"/>
          </a:ln>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28700" y="4955223"/>
            <a:ext cx="4100926" cy="1907074"/>
          </a:xfrm>
          <a:custGeom>
            <a:avLst/>
            <a:gdLst/>
            <a:ahLst/>
            <a:cxnLst/>
            <a:rect r="r" b="b" t="t" l="l"/>
            <a:pathLst>
              <a:path h="1907074" w="4100926">
                <a:moveTo>
                  <a:pt x="0" y="0"/>
                </a:moveTo>
                <a:lnTo>
                  <a:pt x="4100926" y="0"/>
                </a:lnTo>
                <a:lnTo>
                  <a:pt x="4100926" y="1907075"/>
                </a:lnTo>
                <a:lnTo>
                  <a:pt x="0" y="1907075"/>
                </a:lnTo>
                <a:lnTo>
                  <a:pt x="0" y="0"/>
                </a:lnTo>
                <a:close/>
              </a:path>
            </a:pathLst>
          </a:custGeom>
          <a:blipFill>
            <a:blip r:embed="rId9"/>
            <a:stretch>
              <a:fillRect l="0" t="0" r="0" b="0"/>
            </a:stretch>
          </a:blipFill>
        </p:spPr>
      </p:sp>
      <p:sp>
        <p:nvSpPr>
          <p:cNvPr name="Freeform 7" id="7"/>
          <p:cNvSpPr/>
          <p:nvPr/>
        </p:nvSpPr>
        <p:spPr>
          <a:xfrm flipH="false" flipV="false" rot="0">
            <a:off x="6518754" y="5143500"/>
            <a:ext cx="4089285" cy="1451036"/>
          </a:xfrm>
          <a:custGeom>
            <a:avLst/>
            <a:gdLst/>
            <a:ahLst/>
            <a:cxnLst/>
            <a:rect r="r" b="b" t="t" l="l"/>
            <a:pathLst>
              <a:path h="1451036" w="4089285">
                <a:moveTo>
                  <a:pt x="0" y="0"/>
                </a:moveTo>
                <a:lnTo>
                  <a:pt x="4089284" y="0"/>
                </a:lnTo>
                <a:lnTo>
                  <a:pt x="4089284" y="1451036"/>
                </a:lnTo>
                <a:lnTo>
                  <a:pt x="0" y="1451036"/>
                </a:lnTo>
                <a:lnTo>
                  <a:pt x="0" y="0"/>
                </a:lnTo>
                <a:close/>
              </a:path>
            </a:pathLst>
          </a:custGeom>
          <a:blipFill>
            <a:blip r:embed="rId10"/>
            <a:stretch>
              <a:fillRect l="0" t="0" r="0" b="0"/>
            </a:stretch>
          </a:blipFill>
        </p:spPr>
      </p:sp>
      <p:sp>
        <p:nvSpPr>
          <p:cNvPr name="Freeform 8" id="8"/>
          <p:cNvSpPr/>
          <p:nvPr/>
        </p:nvSpPr>
        <p:spPr>
          <a:xfrm flipH="false" flipV="false" rot="0">
            <a:off x="11998688" y="5143500"/>
            <a:ext cx="3557377" cy="1665021"/>
          </a:xfrm>
          <a:custGeom>
            <a:avLst/>
            <a:gdLst/>
            <a:ahLst/>
            <a:cxnLst/>
            <a:rect r="r" b="b" t="t" l="l"/>
            <a:pathLst>
              <a:path h="1665021" w="3557377">
                <a:moveTo>
                  <a:pt x="0" y="0"/>
                </a:moveTo>
                <a:lnTo>
                  <a:pt x="3557378" y="0"/>
                </a:lnTo>
                <a:lnTo>
                  <a:pt x="3557378" y="1665021"/>
                </a:lnTo>
                <a:lnTo>
                  <a:pt x="0" y="1665021"/>
                </a:lnTo>
                <a:lnTo>
                  <a:pt x="0" y="0"/>
                </a:lnTo>
                <a:close/>
              </a:path>
            </a:pathLst>
          </a:custGeom>
          <a:blipFill>
            <a:blip r:embed="rId11"/>
            <a:stretch>
              <a:fillRect l="0" t="0" r="-13281" b="0"/>
            </a:stretch>
          </a:blipFill>
        </p:spPr>
      </p:sp>
      <p:sp>
        <p:nvSpPr>
          <p:cNvPr name="TextBox 9" id="9"/>
          <p:cNvSpPr txBox="true"/>
          <p:nvPr/>
        </p:nvSpPr>
        <p:spPr>
          <a:xfrm rot="0">
            <a:off x="1028700" y="1435874"/>
            <a:ext cx="16840336"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Watershed Segmentation : Intuition</a:t>
            </a:r>
          </a:p>
        </p:txBody>
      </p:sp>
      <p:sp>
        <p:nvSpPr>
          <p:cNvPr name="TextBox 10" id="10"/>
          <p:cNvSpPr txBox="true"/>
          <p:nvPr/>
        </p:nvSpPr>
        <p:spPr>
          <a:xfrm rot="0">
            <a:off x="1512993" y="6983325"/>
            <a:ext cx="3132340" cy="850107"/>
          </a:xfrm>
          <a:prstGeom prst="rect">
            <a:avLst/>
          </a:prstGeom>
        </p:spPr>
        <p:txBody>
          <a:bodyPr anchor="t" rtlCol="false" tIns="0" lIns="0" bIns="0" rIns="0">
            <a:spAutoFit/>
          </a:bodyPr>
          <a:lstStyle/>
          <a:p>
            <a:pPr algn="ctr">
              <a:lnSpc>
                <a:spcPts val="3320"/>
              </a:lnSpc>
              <a:spcBef>
                <a:spcPct val="0"/>
              </a:spcBef>
            </a:pPr>
            <a:r>
              <a:rPr lang="en-US" b="true" sz="2887" spc="112">
                <a:solidFill>
                  <a:srgbClr val="007076"/>
                </a:solidFill>
                <a:latin typeface="Canva Sans Bold"/>
                <a:ea typeface="Canva Sans Bold"/>
                <a:cs typeface="Canva Sans Bold"/>
                <a:sym typeface="Canva Sans Bold"/>
              </a:rPr>
              <a:t>Intensity profile</a:t>
            </a:r>
          </a:p>
          <a:p>
            <a:pPr algn="ctr">
              <a:lnSpc>
                <a:spcPts val="3320"/>
              </a:lnSpc>
              <a:spcBef>
                <a:spcPct val="0"/>
              </a:spcBef>
            </a:pPr>
            <a:r>
              <a:rPr lang="en-US" b="true" sz="2887" spc="112">
                <a:solidFill>
                  <a:srgbClr val="007076"/>
                </a:solidFill>
                <a:latin typeface="Canva Sans Bold"/>
                <a:ea typeface="Canva Sans Bold"/>
                <a:cs typeface="Canva Sans Bold"/>
                <a:sym typeface="Canva Sans Bold"/>
              </a:rPr>
              <a:t> of input image </a:t>
            </a:r>
          </a:p>
        </p:txBody>
      </p:sp>
      <p:sp>
        <p:nvSpPr>
          <p:cNvPr name="TextBox 11" id="11"/>
          <p:cNvSpPr txBox="true"/>
          <p:nvPr/>
        </p:nvSpPr>
        <p:spPr>
          <a:xfrm rot="0">
            <a:off x="6896384" y="7189988"/>
            <a:ext cx="3334023" cy="850107"/>
          </a:xfrm>
          <a:prstGeom prst="rect">
            <a:avLst/>
          </a:prstGeom>
        </p:spPr>
        <p:txBody>
          <a:bodyPr anchor="t" rtlCol="false" tIns="0" lIns="0" bIns="0" rIns="0">
            <a:spAutoFit/>
          </a:bodyPr>
          <a:lstStyle/>
          <a:p>
            <a:pPr algn="ctr">
              <a:lnSpc>
                <a:spcPts val="3320"/>
              </a:lnSpc>
            </a:pPr>
            <a:r>
              <a:rPr lang="en-US" b="true" sz="2887" spc="112">
                <a:solidFill>
                  <a:srgbClr val="007076"/>
                </a:solidFill>
                <a:latin typeface="Canva Sans Bold"/>
                <a:ea typeface="Canva Sans Bold"/>
                <a:cs typeface="Canva Sans Bold"/>
                <a:sym typeface="Canva Sans Bold"/>
              </a:rPr>
              <a:t> Intensity profile </a:t>
            </a:r>
          </a:p>
          <a:p>
            <a:pPr algn="ctr">
              <a:lnSpc>
                <a:spcPts val="3320"/>
              </a:lnSpc>
              <a:spcBef>
                <a:spcPct val="0"/>
              </a:spcBef>
            </a:pPr>
            <a:r>
              <a:rPr lang="en-US" b="true" sz="2887" spc="112">
                <a:solidFill>
                  <a:srgbClr val="007076"/>
                </a:solidFill>
                <a:latin typeface="Canva Sans Bold"/>
                <a:ea typeface="Canva Sans Bold"/>
                <a:cs typeface="Canva Sans Bold"/>
                <a:sym typeface="Canva Sans Bold"/>
              </a:rPr>
              <a:t>of filtered image</a:t>
            </a:r>
          </a:p>
        </p:txBody>
      </p:sp>
      <p:sp>
        <p:nvSpPr>
          <p:cNvPr name="TextBox 12" id="12"/>
          <p:cNvSpPr txBox="true"/>
          <p:nvPr/>
        </p:nvSpPr>
        <p:spPr>
          <a:xfrm rot="0">
            <a:off x="12063162" y="7403973"/>
            <a:ext cx="3428430" cy="429459"/>
          </a:xfrm>
          <a:prstGeom prst="rect">
            <a:avLst/>
          </a:prstGeom>
        </p:spPr>
        <p:txBody>
          <a:bodyPr anchor="t" rtlCol="false" tIns="0" lIns="0" bIns="0" rIns="0">
            <a:spAutoFit/>
          </a:bodyPr>
          <a:lstStyle/>
          <a:p>
            <a:pPr algn="ctr">
              <a:lnSpc>
                <a:spcPts val="3320"/>
              </a:lnSpc>
              <a:spcBef>
                <a:spcPct val="0"/>
              </a:spcBef>
            </a:pPr>
            <a:r>
              <a:rPr lang="en-US" b="true" sz="2887" spc="112">
                <a:solidFill>
                  <a:srgbClr val="007076"/>
                </a:solidFill>
                <a:latin typeface="Canva Sans Bold"/>
                <a:ea typeface="Canva Sans Bold"/>
                <a:cs typeface="Canva Sans Bold"/>
                <a:sym typeface="Canva Sans Bold"/>
              </a:rPr>
              <a:t>Segmented Image</a:t>
            </a:r>
          </a:p>
        </p:txBody>
      </p:sp>
      <p:sp>
        <p:nvSpPr>
          <p:cNvPr name="AutoShape 13" id="13"/>
          <p:cNvSpPr/>
          <p:nvPr/>
        </p:nvSpPr>
        <p:spPr>
          <a:xfrm>
            <a:off x="5469749" y="6546911"/>
            <a:ext cx="620874" cy="0"/>
          </a:xfrm>
          <a:prstGeom prst="line">
            <a:avLst/>
          </a:prstGeom>
          <a:ln cap="flat" w="95250">
            <a:solidFill>
              <a:srgbClr val="007076"/>
            </a:solidFill>
            <a:prstDash val="solid"/>
            <a:headEnd type="none" len="sm" w="sm"/>
            <a:tailEnd type="triangle" len="med" w="lg"/>
          </a:ln>
        </p:spPr>
      </p:sp>
      <p:sp>
        <p:nvSpPr>
          <p:cNvPr name="AutoShape 14" id="14"/>
          <p:cNvSpPr/>
          <p:nvPr/>
        </p:nvSpPr>
        <p:spPr>
          <a:xfrm>
            <a:off x="10957173" y="6546911"/>
            <a:ext cx="620874" cy="0"/>
          </a:xfrm>
          <a:prstGeom prst="line">
            <a:avLst/>
          </a:prstGeom>
          <a:ln cap="flat" w="95250">
            <a:solidFill>
              <a:srgbClr val="007076"/>
            </a:solidFill>
            <a:prstDash val="solid"/>
            <a:headEnd type="none" len="sm" w="sm"/>
            <a:tailEnd type="triangle" len="med" w="lg"/>
          </a:ln>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028700" y="1435874"/>
            <a:ext cx="16840336"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Watershed Segmentation : Key Points</a:t>
            </a:r>
          </a:p>
        </p:txBody>
      </p:sp>
      <p:sp>
        <p:nvSpPr>
          <p:cNvPr name="TextBox 7" id="7"/>
          <p:cNvSpPr txBox="true"/>
          <p:nvPr/>
        </p:nvSpPr>
        <p:spPr>
          <a:xfrm rot="0">
            <a:off x="744525" y="3001819"/>
            <a:ext cx="15860700" cy="6581140"/>
          </a:xfrm>
          <a:prstGeom prst="rect">
            <a:avLst/>
          </a:prstGeom>
        </p:spPr>
        <p:txBody>
          <a:bodyPr anchor="t" rtlCol="false" tIns="0" lIns="0" bIns="0" rIns="0">
            <a:spAutoFit/>
          </a:bodyPr>
          <a:lstStyle/>
          <a:p>
            <a:pPr algn="l" marL="734059" indent="-367030" lvl="1">
              <a:lnSpc>
                <a:spcPts val="4759"/>
              </a:lnSpc>
              <a:buAutoNum type="arabicPeriod" startAt="1"/>
            </a:pPr>
            <a:r>
              <a:rPr lang="en-US" sz="3399">
                <a:solidFill>
                  <a:srgbClr val="007076"/>
                </a:solidFill>
                <a:latin typeface="Canva Sans"/>
                <a:ea typeface="Canva Sans"/>
                <a:cs typeface="Canva Sans"/>
                <a:sym typeface="Canva Sans"/>
              </a:rPr>
              <a:t>Gradient-Based Segmentation:</a:t>
            </a:r>
            <a:r>
              <a:rPr lang="en-US" sz="3399">
                <a:solidFill>
                  <a:srgbClr val="007076"/>
                </a:solidFill>
                <a:latin typeface="Canva Sans"/>
                <a:ea typeface="Canva Sans"/>
                <a:cs typeface="Canva Sans"/>
                <a:sym typeface="Canva Sans"/>
              </a:rPr>
              <a:t> Uses the gradient magnitude of the image</a:t>
            </a:r>
          </a:p>
          <a:p>
            <a:pPr algn="l" marL="734059" indent="-367030" lvl="1">
              <a:lnSpc>
                <a:spcPts val="4759"/>
              </a:lnSpc>
              <a:buAutoNum type="arabicPeriod" startAt="1"/>
            </a:pPr>
            <a:r>
              <a:rPr lang="en-US" sz="3399">
                <a:solidFill>
                  <a:srgbClr val="007076"/>
                </a:solidFill>
                <a:latin typeface="Canva Sans"/>
                <a:ea typeface="Canva Sans"/>
                <a:cs typeface="Canva Sans"/>
                <a:sym typeface="Canva Sans"/>
              </a:rPr>
              <a:t>Preprocessing with Filters: Edge-preserving smoothing filters(anisotropic diffusion or bilateral filters)</a:t>
            </a:r>
          </a:p>
          <a:p>
            <a:pPr algn="l" marL="734059" indent="-367030" lvl="1">
              <a:lnSpc>
                <a:spcPts val="4759"/>
              </a:lnSpc>
              <a:buAutoNum type="arabicPeriod" startAt="1"/>
            </a:pPr>
            <a:r>
              <a:rPr lang="en-US" sz="3399">
                <a:solidFill>
                  <a:srgbClr val="007076"/>
                </a:solidFill>
                <a:latin typeface="Canva Sans"/>
                <a:ea typeface="Canva Sans"/>
                <a:cs typeface="Canva Sans"/>
                <a:sym typeface="Canva Sans"/>
              </a:rPr>
              <a:t>Threshold and Level Parameters: </a:t>
            </a:r>
          </a:p>
          <a:p>
            <a:pPr algn="l" marL="1468119" indent="-489373" lvl="2">
              <a:lnSpc>
                <a:spcPts val="4759"/>
              </a:lnSpc>
              <a:buAutoNum type="alphaLcPeriod" startAt="1"/>
            </a:pPr>
            <a:r>
              <a:rPr lang="en-US" sz="3399">
                <a:solidFill>
                  <a:srgbClr val="007076"/>
                </a:solidFill>
                <a:latin typeface="Canva Sans"/>
                <a:ea typeface="Canva Sans"/>
                <a:cs typeface="Canva Sans"/>
                <a:sym typeface="Canva Sans"/>
              </a:rPr>
              <a:t>The threshold parameter controls the minimum height difference between the local minima and their boundaries, merging shallow basins into larger regions. </a:t>
            </a:r>
          </a:p>
          <a:p>
            <a:pPr algn="l" marL="1468119" indent="-489373" lvl="2">
              <a:lnSpc>
                <a:spcPts val="4759"/>
              </a:lnSpc>
              <a:buAutoNum type="alphaLcPeriod" startAt="1"/>
            </a:pPr>
            <a:r>
              <a:rPr lang="en-US" sz="3399">
                <a:solidFill>
                  <a:srgbClr val="007076"/>
                </a:solidFill>
                <a:latin typeface="Canva Sans"/>
                <a:ea typeface="Canva Sans"/>
                <a:cs typeface="Canva Sans"/>
                <a:sym typeface="Canva Sans"/>
              </a:rPr>
              <a:t>The level parameter determines the watershed depth, influencing how the regions are defined.</a:t>
            </a:r>
          </a:p>
          <a:p>
            <a:pPr algn="l">
              <a:lnSpc>
                <a:spcPts val="475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2700000">
            <a:off x="7278105" y="4560546"/>
            <a:ext cx="16683427" cy="7187469"/>
            <a:chOff x="0" y="0"/>
            <a:chExt cx="4393989" cy="1892996"/>
          </a:xfrm>
        </p:grpSpPr>
        <p:sp>
          <p:nvSpPr>
            <p:cNvPr name="Freeform 4" id="4"/>
            <p:cNvSpPr/>
            <p:nvPr/>
          </p:nvSpPr>
          <p:spPr>
            <a:xfrm flipH="false" flipV="false" rot="0">
              <a:off x="0" y="0"/>
              <a:ext cx="4393989" cy="1892996"/>
            </a:xfrm>
            <a:custGeom>
              <a:avLst/>
              <a:gdLst/>
              <a:ahLst/>
              <a:cxnLst/>
              <a:rect r="r" b="b" t="t" l="l"/>
              <a:pathLst>
                <a:path h="1892996" w="4393989">
                  <a:moveTo>
                    <a:pt x="0" y="0"/>
                  </a:moveTo>
                  <a:lnTo>
                    <a:pt x="4393989" y="0"/>
                  </a:lnTo>
                  <a:lnTo>
                    <a:pt x="4393989" y="1892996"/>
                  </a:lnTo>
                  <a:lnTo>
                    <a:pt x="0" y="1892996"/>
                  </a:lnTo>
                  <a:close/>
                </a:path>
              </a:pathLst>
            </a:custGeom>
            <a:solidFill>
              <a:srgbClr val="00B2BD">
                <a:alpha val="1961"/>
              </a:srgbClr>
            </a:solidFill>
          </p:spPr>
        </p:sp>
        <p:sp>
          <p:nvSpPr>
            <p:cNvPr name="TextBox 5" id="5"/>
            <p:cNvSpPr txBox="true"/>
            <p:nvPr/>
          </p:nvSpPr>
          <p:spPr>
            <a:xfrm>
              <a:off x="0" y="-38100"/>
              <a:ext cx="4393989" cy="193109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028700" y="1435874"/>
            <a:ext cx="15490800"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Image segmentation techniques</a:t>
            </a:r>
          </a:p>
        </p:txBody>
      </p:sp>
      <p:sp>
        <p:nvSpPr>
          <p:cNvPr name="TextBox 10" id="10"/>
          <p:cNvSpPr txBox="true"/>
          <p:nvPr/>
        </p:nvSpPr>
        <p:spPr>
          <a:xfrm rot="0">
            <a:off x="1028700" y="3516170"/>
            <a:ext cx="15206626" cy="4448175"/>
          </a:xfrm>
          <a:prstGeom prst="rect">
            <a:avLst/>
          </a:prstGeom>
        </p:spPr>
        <p:txBody>
          <a:bodyPr anchor="t" rtlCol="false" tIns="0" lIns="0" bIns="0" rIns="0">
            <a:spAutoFit/>
          </a:bodyPr>
          <a:lstStyle/>
          <a:p>
            <a:pPr algn="l" marL="863599" indent="-431800" lvl="1">
              <a:lnSpc>
                <a:spcPts val="7199"/>
              </a:lnSpc>
              <a:buAutoNum type="arabicPeriod" startAt="1"/>
            </a:pPr>
            <a:r>
              <a:rPr lang="en-US" sz="3999">
                <a:solidFill>
                  <a:srgbClr val="000000"/>
                </a:solidFill>
                <a:latin typeface="Canva Sans"/>
                <a:ea typeface="Canva Sans"/>
                <a:cs typeface="Canva Sans"/>
                <a:sym typeface="Canva Sans"/>
              </a:rPr>
              <a:t>Thresholding</a:t>
            </a:r>
          </a:p>
          <a:p>
            <a:pPr algn="l" marL="863599" indent="-431800" lvl="1">
              <a:lnSpc>
                <a:spcPts val="7199"/>
              </a:lnSpc>
              <a:buAutoNum type="arabicPeriod" startAt="1"/>
            </a:pPr>
            <a:r>
              <a:rPr lang="en-US" sz="3999">
                <a:solidFill>
                  <a:srgbClr val="000000"/>
                </a:solidFill>
                <a:latin typeface="Canva Sans"/>
                <a:ea typeface="Canva Sans"/>
                <a:cs typeface="Canva Sans"/>
                <a:sym typeface="Canva Sans"/>
              </a:rPr>
              <a:t>Edge-Based Segmentation</a:t>
            </a:r>
          </a:p>
          <a:p>
            <a:pPr algn="l" marL="863599" indent="-431800" lvl="1">
              <a:lnSpc>
                <a:spcPts val="7199"/>
              </a:lnSpc>
              <a:buAutoNum type="arabicPeriod" startAt="1"/>
            </a:pPr>
            <a:r>
              <a:rPr lang="en-US" sz="3999">
                <a:solidFill>
                  <a:srgbClr val="000000"/>
                </a:solidFill>
                <a:latin typeface="Canva Sans"/>
                <a:ea typeface="Canva Sans"/>
                <a:cs typeface="Canva Sans"/>
                <a:sym typeface="Canva Sans"/>
              </a:rPr>
              <a:t>Region-Based Segmentation</a:t>
            </a:r>
          </a:p>
          <a:p>
            <a:pPr algn="l" marL="863599" indent="-431800" lvl="1">
              <a:lnSpc>
                <a:spcPts val="7199"/>
              </a:lnSpc>
              <a:buAutoNum type="arabicPeriod" startAt="1"/>
            </a:pPr>
            <a:r>
              <a:rPr lang="en-US" sz="3999">
                <a:solidFill>
                  <a:srgbClr val="000000"/>
                </a:solidFill>
                <a:latin typeface="Canva Sans"/>
                <a:ea typeface="Canva Sans"/>
                <a:cs typeface="Canva Sans"/>
                <a:sym typeface="Canva Sans"/>
              </a:rPr>
              <a:t>Clustering-Based Segmentation</a:t>
            </a:r>
          </a:p>
          <a:p>
            <a:pPr algn="l" marL="863599" indent="-431800" lvl="1">
              <a:lnSpc>
                <a:spcPts val="7199"/>
              </a:lnSpc>
              <a:buAutoNum type="arabicPeriod" startAt="1"/>
            </a:pPr>
            <a:r>
              <a:rPr lang="en-US" sz="3999">
                <a:solidFill>
                  <a:srgbClr val="000000"/>
                </a:solidFill>
                <a:latin typeface="Canva Sans"/>
                <a:ea typeface="Canva Sans"/>
                <a:cs typeface="Canva Sans"/>
                <a:sym typeface="Canva Sans"/>
              </a:rPr>
              <a:t>Machine Learning / Deep Learning - Based Segmentation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518" r="0" b="-9518"/>
            </a:stretch>
          </a:blipFill>
        </p:spPr>
      </p:sp>
      <p:sp>
        <p:nvSpPr>
          <p:cNvPr name="Freeform 3" id="3"/>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315366" y="2923005"/>
            <a:ext cx="13657267" cy="5509782"/>
          </a:xfrm>
          <a:custGeom>
            <a:avLst/>
            <a:gdLst/>
            <a:ahLst/>
            <a:cxnLst/>
            <a:rect r="r" b="b" t="t" l="l"/>
            <a:pathLst>
              <a:path h="5509782" w="13657267">
                <a:moveTo>
                  <a:pt x="0" y="0"/>
                </a:moveTo>
                <a:lnTo>
                  <a:pt x="13657268" y="0"/>
                </a:lnTo>
                <a:lnTo>
                  <a:pt x="13657268" y="5509782"/>
                </a:lnTo>
                <a:lnTo>
                  <a:pt x="0" y="5509782"/>
                </a:lnTo>
                <a:lnTo>
                  <a:pt x="0" y="0"/>
                </a:lnTo>
                <a:close/>
              </a:path>
            </a:pathLst>
          </a:custGeom>
          <a:blipFill>
            <a:blip r:embed="rId10"/>
            <a:stretch>
              <a:fillRect l="0" t="0" r="-1183" b="0"/>
            </a:stretch>
          </a:blipFill>
        </p:spPr>
      </p:sp>
      <p:sp>
        <p:nvSpPr>
          <p:cNvPr name="TextBox 7" id="7"/>
          <p:cNvSpPr txBox="true"/>
          <p:nvPr/>
        </p:nvSpPr>
        <p:spPr>
          <a:xfrm rot="0">
            <a:off x="1028700" y="1435874"/>
            <a:ext cx="16840336"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Watershed Segmentation : Outline</a:t>
            </a:r>
          </a:p>
        </p:txBody>
      </p:sp>
      <p:sp>
        <p:nvSpPr>
          <p:cNvPr name="TextBox 8" id="8"/>
          <p:cNvSpPr txBox="true"/>
          <p:nvPr/>
        </p:nvSpPr>
        <p:spPr>
          <a:xfrm rot="0">
            <a:off x="1028700" y="9754816"/>
            <a:ext cx="2721552" cy="35433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Cooper Hewitt"/>
                <a:ea typeface="Cooper Hewitt"/>
                <a:cs typeface="Cooper Hewitt"/>
                <a:sym typeface="Cooper Hewitt"/>
              </a:rPr>
              <a:t>Source : ITK Documentation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6" id="6"/>
          <p:cNvSpPr/>
          <p:nvPr/>
        </p:nvSpPr>
        <p:spPr>
          <a:xfrm>
            <a:off x="8092644" y="5902461"/>
            <a:ext cx="1286485" cy="0"/>
          </a:xfrm>
          <a:prstGeom prst="line">
            <a:avLst/>
          </a:prstGeom>
          <a:ln cap="flat" w="95250">
            <a:solidFill>
              <a:srgbClr val="000000"/>
            </a:solidFill>
            <a:prstDash val="solid"/>
            <a:headEnd type="none" len="sm" w="sm"/>
            <a:tailEnd type="triangle" len="med" w="lg"/>
          </a:ln>
        </p:spPr>
      </p:sp>
      <p:sp>
        <p:nvSpPr>
          <p:cNvPr name="Freeform 7" id="7"/>
          <p:cNvSpPr/>
          <p:nvPr/>
        </p:nvSpPr>
        <p:spPr>
          <a:xfrm flipH="false" flipV="false" rot="0">
            <a:off x="4109575" y="3544328"/>
            <a:ext cx="3697320" cy="4716266"/>
          </a:xfrm>
          <a:custGeom>
            <a:avLst/>
            <a:gdLst/>
            <a:ahLst/>
            <a:cxnLst/>
            <a:rect r="r" b="b" t="t" l="l"/>
            <a:pathLst>
              <a:path h="4716266" w="3697320">
                <a:moveTo>
                  <a:pt x="0" y="0"/>
                </a:moveTo>
                <a:lnTo>
                  <a:pt x="3697319" y="0"/>
                </a:lnTo>
                <a:lnTo>
                  <a:pt x="3697319" y="4716267"/>
                </a:lnTo>
                <a:lnTo>
                  <a:pt x="0" y="4716267"/>
                </a:lnTo>
                <a:lnTo>
                  <a:pt x="0" y="0"/>
                </a:lnTo>
                <a:close/>
              </a:path>
            </a:pathLst>
          </a:custGeom>
          <a:blipFill>
            <a:blip r:embed="rId9"/>
            <a:stretch>
              <a:fillRect l="0" t="0" r="0" b="0"/>
            </a:stretch>
          </a:blipFill>
        </p:spPr>
      </p:sp>
      <p:sp>
        <p:nvSpPr>
          <p:cNvPr name="Freeform 8" id="8"/>
          <p:cNvSpPr/>
          <p:nvPr/>
        </p:nvSpPr>
        <p:spPr>
          <a:xfrm flipH="false" flipV="false" rot="0">
            <a:off x="9848129" y="3485237"/>
            <a:ext cx="3789970" cy="4834449"/>
          </a:xfrm>
          <a:custGeom>
            <a:avLst/>
            <a:gdLst/>
            <a:ahLst/>
            <a:cxnLst/>
            <a:rect r="r" b="b" t="t" l="l"/>
            <a:pathLst>
              <a:path h="4834449" w="3789970">
                <a:moveTo>
                  <a:pt x="0" y="0"/>
                </a:moveTo>
                <a:lnTo>
                  <a:pt x="3789970" y="0"/>
                </a:lnTo>
                <a:lnTo>
                  <a:pt x="3789970" y="4834449"/>
                </a:lnTo>
                <a:lnTo>
                  <a:pt x="0" y="4834449"/>
                </a:lnTo>
                <a:lnTo>
                  <a:pt x="0" y="0"/>
                </a:lnTo>
                <a:close/>
              </a:path>
            </a:pathLst>
          </a:custGeom>
          <a:blipFill>
            <a:blip r:embed="rId10"/>
            <a:stretch>
              <a:fillRect l="0" t="0" r="0" b="0"/>
            </a:stretch>
          </a:blipFill>
        </p:spPr>
      </p:sp>
      <p:sp>
        <p:nvSpPr>
          <p:cNvPr name="TextBox 9" id="9"/>
          <p:cNvSpPr txBox="true"/>
          <p:nvPr/>
        </p:nvSpPr>
        <p:spPr>
          <a:xfrm rot="0">
            <a:off x="1028700" y="1435874"/>
            <a:ext cx="16840336"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Watershed Segmentation</a:t>
            </a:r>
          </a:p>
        </p:txBody>
      </p:sp>
      <p:sp>
        <p:nvSpPr>
          <p:cNvPr name="TextBox 10" id="10"/>
          <p:cNvSpPr txBox="true"/>
          <p:nvPr/>
        </p:nvSpPr>
        <p:spPr>
          <a:xfrm rot="0">
            <a:off x="4681018" y="8517358"/>
            <a:ext cx="2554432" cy="675640"/>
          </a:xfrm>
          <a:prstGeom prst="rect">
            <a:avLst/>
          </a:prstGeom>
        </p:spPr>
        <p:txBody>
          <a:bodyPr anchor="t" rtlCol="false" tIns="0" lIns="0" bIns="0" rIns="0">
            <a:spAutoFit/>
          </a:bodyPr>
          <a:lstStyle/>
          <a:p>
            <a:pPr algn="ctr">
              <a:lnSpc>
                <a:spcPts val="4759"/>
              </a:lnSpc>
            </a:pPr>
            <a:r>
              <a:rPr lang="en-US" sz="3399">
                <a:solidFill>
                  <a:srgbClr val="007076"/>
                </a:solidFill>
                <a:latin typeface="Cooper Hewitt"/>
                <a:ea typeface="Cooper Hewitt"/>
                <a:cs typeface="Cooper Hewitt"/>
                <a:sym typeface="Cooper Hewitt"/>
              </a:rPr>
              <a:t>original image</a:t>
            </a:r>
          </a:p>
        </p:txBody>
      </p:sp>
      <p:sp>
        <p:nvSpPr>
          <p:cNvPr name="TextBox 11" id="11"/>
          <p:cNvSpPr txBox="true"/>
          <p:nvPr/>
        </p:nvSpPr>
        <p:spPr>
          <a:xfrm rot="0">
            <a:off x="10063900" y="8474178"/>
            <a:ext cx="3358428" cy="1275715"/>
          </a:xfrm>
          <a:prstGeom prst="rect">
            <a:avLst/>
          </a:prstGeom>
        </p:spPr>
        <p:txBody>
          <a:bodyPr anchor="t" rtlCol="false" tIns="0" lIns="0" bIns="0" rIns="0">
            <a:spAutoFit/>
          </a:bodyPr>
          <a:lstStyle/>
          <a:p>
            <a:pPr algn="ctr">
              <a:lnSpc>
                <a:spcPts val="4759"/>
              </a:lnSpc>
            </a:pPr>
            <a:r>
              <a:rPr lang="en-US" sz="3399">
                <a:solidFill>
                  <a:srgbClr val="007076"/>
                </a:solidFill>
                <a:latin typeface="Cooper Hewitt"/>
                <a:ea typeface="Cooper Hewitt"/>
                <a:cs typeface="Cooper Hewitt"/>
                <a:sym typeface="Cooper Hewitt"/>
              </a:rPr>
              <a:t>segmented image</a:t>
            </a:r>
          </a:p>
          <a:p>
            <a:pPr algn="ctr">
              <a:lnSpc>
                <a:spcPts val="4759"/>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2700000">
            <a:off x="7278105" y="4560546"/>
            <a:ext cx="16683427" cy="7187469"/>
            <a:chOff x="0" y="0"/>
            <a:chExt cx="4393989" cy="1892996"/>
          </a:xfrm>
        </p:grpSpPr>
        <p:sp>
          <p:nvSpPr>
            <p:cNvPr name="Freeform 4" id="4"/>
            <p:cNvSpPr/>
            <p:nvPr/>
          </p:nvSpPr>
          <p:spPr>
            <a:xfrm flipH="false" flipV="false" rot="0">
              <a:off x="0" y="0"/>
              <a:ext cx="4393989" cy="1892996"/>
            </a:xfrm>
            <a:custGeom>
              <a:avLst/>
              <a:gdLst/>
              <a:ahLst/>
              <a:cxnLst/>
              <a:rect r="r" b="b" t="t" l="l"/>
              <a:pathLst>
                <a:path h="1892996" w="4393989">
                  <a:moveTo>
                    <a:pt x="0" y="0"/>
                  </a:moveTo>
                  <a:lnTo>
                    <a:pt x="4393989" y="0"/>
                  </a:lnTo>
                  <a:lnTo>
                    <a:pt x="4393989" y="1892996"/>
                  </a:lnTo>
                  <a:lnTo>
                    <a:pt x="0" y="1892996"/>
                  </a:lnTo>
                  <a:close/>
                </a:path>
              </a:pathLst>
            </a:custGeom>
            <a:solidFill>
              <a:srgbClr val="00B2BD">
                <a:alpha val="1961"/>
              </a:srgbClr>
            </a:solidFill>
          </p:spPr>
        </p:sp>
        <p:sp>
          <p:nvSpPr>
            <p:cNvPr name="TextBox 5" id="5"/>
            <p:cNvSpPr txBox="true"/>
            <p:nvPr/>
          </p:nvSpPr>
          <p:spPr>
            <a:xfrm>
              <a:off x="0" y="-38100"/>
              <a:ext cx="4393989" cy="1931096"/>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3416653" y="1983292"/>
            <a:ext cx="1768499" cy="428273"/>
            <a:chOff x="0" y="0"/>
            <a:chExt cx="1678175" cy="406400"/>
          </a:xfrm>
        </p:grpSpPr>
        <p:sp>
          <p:nvSpPr>
            <p:cNvPr name="Freeform 7" id="7"/>
            <p:cNvSpPr/>
            <p:nvPr/>
          </p:nvSpPr>
          <p:spPr>
            <a:xfrm flipH="false" flipV="false" rot="0">
              <a:off x="0" y="0"/>
              <a:ext cx="1678175" cy="406400"/>
            </a:xfrm>
            <a:custGeom>
              <a:avLst/>
              <a:gdLst/>
              <a:ahLst/>
              <a:cxnLst/>
              <a:rect r="r" b="b" t="t" l="l"/>
              <a:pathLst>
                <a:path h="406400" w="1678175">
                  <a:moveTo>
                    <a:pt x="1474975" y="0"/>
                  </a:moveTo>
                  <a:cubicBezTo>
                    <a:pt x="1587200" y="0"/>
                    <a:pt x="1678175" y="90976"/>
                    <a:pt x="1678175" y="203200"/>
                  </a:cubicBezTo>
                  <a:cubicBezTo>
                    <a:pt x="1678175" y="315424"/>
                    <a:pt x="1587200" y="406400"/>
                    <a:pt x="1474975" y="406400"/>
                  </a:cubicBezTo>
                  <a:lnTo>
                    <a:pt x="203200" y="406400"/>
                  </a:lnTo>
                  <a:cubicBezTo>
                    <a:pt x="90976" y="406400"/>
                    <a:pt x="0" y="315424"/>
                    <a:pt x="0" y="203200"/>
                  </a:cubicBezTo>
                  <a:cubicBezTo>
                    <a:pt x="0" y="90976"/>
                    <a:pt x="90976" y="0"/>
                    <a:pt x="203200" y="0"/>
                  </a:cubicBezTo>
                  <a:close/>
                </a:path>
              </a:pathLst>
            </a:custGeom>
            <a:solidFill>
              <a:srgbClr val="00B2BD"/>
            </a:solidFill>
          </p:spPr>
        </p:sp>
        <p:sp>
          <p:nvSpPr>
            <p:cNvPr name="TextBox 8" id="8"/>
            <p:cNvSpPr txBox="true"/>
            <p:nvPr/>
          </p:nvSpPr>
          <p:spPr>
            <a:xfrm>
              <a:off x="0" y="-38100"/>
              <a:ext cx="1678175" cy="4445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5185151" y="2197428"/>
            <a:ext cx="4284453" cy="0"/>
          </a:xfrm>
          <a:prstGeom prst="line">
            <a:avLst/>
          </a:prstGeom>
          <a:ln cap="flat" w="47625">
            <a:solidFill>
              <a:srgbClr val="00B2BD"/>
            </a:solidFill>
            <a:prstDash val="solid"/>
            <a:headEnd type="none" len="sm" w="sm"/>
            <a:tailEnd type="none" len="sm" w="sm"/>
          </a:ln>
        </p:spPr>
      </p:sp>
      <p:sp>
        <p:nvSpPr>
          <p:cNvPr name="Freeform 10" id="10"/>
          <p:cNvSpPr/>
          <p:nvPr/>
        </p:nvSpPr>
        <p:spPr>
          <a:xfrm flipH="false" flipV="false" rot="0">
            <a:off x="3416653" y="7650628"/>
            <a:ext cx="335733" cy="335733"/>
          </a:xfrm>
          <a:custGeom>
            <a:avLst/>
            <a:gdLst/>
            <a:ahLst/>
            <a:cxnLst/>
            <a:rect r="r" b="b" t="t" l="l"/>
            <a:pathLst>
              <a:path h="335733" w="335733">
                <a:moveTo>
                  <a:pt x="0" y="0"/>
                </a:moveTo>
                <a:lnTo>
                  <a:pt x="335732" y="0"/>
                </a:lnTo>
                <a:lnTo>
                  <a:pt x="335732" y="335732"/>
                </a:lnTo>
                <a:lnTo>
                  <a:pt x="0" y="3357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853663" y="7650628"/>
            <a:ext cx="335733" cy="335733"/>
          </a:xfrm>
          <a:custGeom>
            <a:avLst/>
            <a:gdLst/>
            <a:ahLst/>
            <a:cxnLst/>
            <a:rect r="r" b="b" t="t" l="l"/>
            <a:pathLst>
              <a:path h="335733" w="335733">
                <a:moveTo>
                  <a:pt x="0" y="0"/>
                </a:moveTo>
                <a:lnTo>
                  <a:pt x="335733" y="0"/>
                </a:lnTo>
                <a:lnTo>
                  <a:pt x="335733" y="335732"/>
                </a:lnTo>
                <a:lnTo>
                  <a:pt x="0" y="3357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4290674" y="7650628"/>
            <a:ext cx="335733" cy="335733"/>
          </a:xfrm>
          <a:custGeom>
            <a:avLst/>
            <a:gdLst/>
            <a:ahLst/>
            <a:cxnLst/>
            <a:rect r="r" b="b" t="t" l="l"/>
            <a:pathLst>
              <a:path h="335733" w="335733">
                <a:moveTo>
                  <a:pt x="0" y="0"/>
                </a:moveTo>
                <a:lnTo>
                  <a:pt x="335733" y="0"/>
                </a:lnTo>
                <a:lnTo>
                  <a:pt x="335733" y="335732"/>
                </a:lnTo>
                <a:lnTo>
                  <a:pt x="0" y="3357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3416653" y="2602837"/>
            <a:ext cx="11454694" cy="2417635"/>
          </a:xfrm>
          <a:prstGeom prst="rect">
            <a:avLst/>
          </a:prstGeom>
        </p:spPr>
        <p:txBody>
          <a:bodyPr anchor="t" rtlCol="false" tIns="0" lIns="0" bIns="0" rIns="0">
            <a:spAutoFit/>
          </a:bodyPr>
          <a:lstStyle/>
          <a:p>
            <a:pPr algn="ctr">
              <a:lnSpc>
                <a:spcPts val="19760"/>
              </a:lnSpc>
            </a:pPr>
            <a:r>
              <a:rPr lang="en-US" sz="14114" spc="550">
                <a:solidFill>
                  <a:srgbClr val="292929"/>
                </a:solidFill>
                <a:latin typeface="Anton"/>
                <a:ea typeface="Anton"/>
                <a:cs typeface="Anton"/>
                <a:sym typeface="Anton"/>
              </a:rPr>
              <a:t>THANK</a:t>
            </a:r>
          </a:p>
        </p:txBody>
      </p:sp>
      <p:sp>
        <p:nvSpPr>
          <p:cNvPr name="TextBox 14" id="14"/>
          <p:cNvSpPr txBox="true"/>
          <p:nvPr/>
        </p:nvSpPr>
        <p:spPr>
          <a:xfrm rot="0">
            <a:off x="3416653" y="4435777"/>
            <a:ext cx="11454694" cy="2417635"/>
          </a:xfrm>
          <a:prstGeom prst="rect">
            <a:avLst/>
          </a:prstGeom>
        </p:spPr>
        <p:txBody>
          <a:bodyPr anchor="t" rtlCol="false" tIns="0" lIns="0" bIns="0" rIns="0">
            <a:spAutoFit/>
          </a:bodyPr>
          <a:lstStyle/>
          <a:p>
            <a:pPr algn="ctr">
              <a:lnSpc>
                <a:spcPts val="19760"/>
              </a:lnSpc>
            </a:pPr>
            <a:r>
              <a:rPr lang="en-US" sz="14114" spc="550">
                <a:solidFill>
                  <a:srgbClr val="292929"/>
                </a:solidFill>
                <a:latin typeface="Anton"/>
                <a:ea typeface="Anton"/>
                <a:cs typeface="Anton"/>
                <a:sym typeface="Anton"/>
              </a:rPr>
              <a:t>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2700000">
            <a:off x="7278105" y="4560546"/>
            <a:ext cx="16683427" cy="7187469"/>
            <a:chOff x="0" y="0"/>
            <a:chExt cx="4393989" cy="1892996"/>
          </a:xfrm>
        </p:grpSpPr>
        <p:sp>
          <p:nvSpPr>
            <p:cNvPr name="Freeform 4" id="4"/>
            <p:cNvSpPr/>
            <p:nvPr/>
          </p:nvSpPr>
          <p:spPr>
            <a:xfrm flipH="false" flipV="false" rot="0">
              <a:off x="0" y="0"/>
              <a:ext cx="4393989" cy="1892996"/>
            </a:xfrm>
            <a:custGeom>
              <a:avLst/>
              <a:gdLst/>
              <a:ahLst/>
              <a:cxnLst/>
              <a:rect r="r" b="b" t="t" l="l"/>
              <a:pathLst>
                <a:path h="1892996" w="4393989">
                  <a:moveTo>
                    <a:pt x="0" y="0"/>
                  </a:moveTo>
                  <a:lnTo>
                    <a:pt x="4393989" y="0"/>
                  </a:lnTo>
                  <a:lnTo>
                    <a:pt x="4393989" y="1892996"/>
                  </a:lnTo>
                  <a:lnTo>
                    <a:pt x="0" y="1892996"/>
                  </a:lnTo>
                  <a:close/>
                </a:path>
              </a:pathLst>
            </a:custGeom>
            <a:solidFill>
              <a:srgbClr val="00B2BD">
                <a:alpha val="1961"/>
              </a:srgbClr>
            </a:solidFill>
          </p:spPr>
        </p:sp>
        <p:sp>
          <p:nvSpPr>
            <p:cNvPr name="TextBox 5" id="5"/>
            <p:cNvSpPr txBox="true"/>
            <p:nvPr/>
          </p:nvSpPr>
          <p:spPr>
            <a:xfrm>
              <a:off x="0" y="-38100"/>
              <a:ext cx="4393989" cy="193109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028700" y="1435874"/>
            <a:ext cx="15490800"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Region-Based Segmentation</a:t>
            </a:r>
          </a:p>
        </p:txBody>
      </p:sp>
      <p:sp>
        <p:nvSpPr>
          <p:cNvPr name="TextBox 10" id="10"/>
          <p:cNvSpPr txBox="true"/>
          <p:nvPr/>
        </p:nvSpPr>
        <p:spPr>
          <a:xfrm rot="0">
            <a:off x="1028700" y="3893724"/>
            <a:ext cx="15206626" cy="3343275"/>
          </a:xfrm>
          <a:prstGeom prst="rect">
            <a:avLst/>
          </a:prstGeom>
        </p:spPr>
        <p:txBody>
          <a:bodyPr anchor="t" rtlCol="false" tIns="0" lIns="0" bIns="0" rIns="0">
            <a:spAutoFit/>
          </a:bodyPr>
          <a:lstStyle/>
          <a:p>
            <a:pPr algn="l" marL="1187449" indent="-593725" lvl="1">
              <a:lnSpc>
                <a:spcPts val="9899"/>
              </a:lnSpc>
              <a:buAutoNum type="arabicPeriod" startAt="1"/>
            </a:pPr>
            <a:r>
              <a:rPr lang="en-US" b="true" sz="5499">
                <a:solidFill>
                  <a:srgbClr val="000000"/>
                </a:solidFill>
                <a:latin typeface="Canva Sans Bold"/>
                <a:ea typeface="Canva Sans Bold"/>
                <a:cs typeface="Canva Sans Bold"/>
                <a:sym typeface="Canva Sans Bold"/>
              </a:rPr>
              <a:t>Region Growing</a:t>
            </a:r>
          </a:p>
          <a:p>
            <a:pPr algn="l" marL="1187449" indent="-593725" lvl="1">
              <a:lnSpc>
                <a:spcPts val="9899"/>
              </a:lnSpc>
              <a:buAutoNum type="arabicPeriod" startAt="1"/>
            </a:pPr>
            <a:r>
              <a:rPr lang="en-US" b="true" sz="5499">
                <a:solidFill>
                  <a:srgbClr val="000000"/>
                </a:solidFill>
                <a:latin typeface="Canva Sans Bold"/>
                <a:ea typeface="Canva Sans Bold"/>
                <a:cs typeface="Canva Sans Bold"/>
                <a:sym typeface="Canva Sans Bold"/>
              </a:rPr>
              <a:t>Watershed Algorithm</a:t>
            </a:r>
          </a:p>
          <a:p>
            <a:pPr algn="l">
              <a:lnSpc>
                <a:spcPts val="719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2700000">
            <a:off x="7278105" y="4560546"/>
            <a:ext cx="16683427" cy="7187469"/>
            <a:chOff x="0" y="0"/>
            <a:chExt cx="4393989" cy="1892996"/>
          </a:xfrm>
        </p:grpSpPr>
        <p:sp>
          <p:nvSpPr>
            <p:cNvPr name="Freeform 4" id="4"/>
            <p:cNvSpPr/>
            <p:nvPr/>
          </p:nvSpPr>
          <p:spPr>
            <a:xfrm flipH="false" flipV="false" rot="0">
              <a:off x="0" y="0"/>
              <a:ext cx="4393989" cy="1892996"/>
            </a:xfrm>
            <a:custGeom>
              <a:avLst/>
              <a:gdLst/>
              <a:ahLst/>
              <a:cxnLst/>
              <a:rect r="r" b="b" t="t" l="l"/>
              <a:pathLst>
                <a:path h="1892996" w="4393989">
                  <a:moveTo>
                    <a:pt x="0" y="0"/>
                  </a:moveTo>
                  <a:lnTo>
                    <a:pt x="4393989" y="0"/>
                  </a:lnTo>
                  <a:lnTo>
                    <a:pt x="4393989" y="1892996"/>
                  </a:lnTo>
                  <a:lnTo>
                    <a:pt x="0" y="1892996"/>
                  </a:lnTo>
                  <a:close/>
                </a:path>
              </a:pathLst>
            </a:custGeom>
            <a:solidFill>
              <a:srgbClr val="00B2BD">
                <a:alpha val="1961"/>
              </a:srgbClr>
            </a:solidFill>
          </p:spPr>
        </p:sp>
        <p:sp>
          <p:nvSpPr>
            <p:cNvPr name="TextBox 5" id="5"/>
            <p:cNvSpPr txBox="true"/>
            <p:nvPr/>
          </p:nvSpPr>
          <p:spPr>
            <a:xfrm>
              <a:off x="0" y="-38100"/>
              <a:ext cx="4393989" cy="193109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5008728" y="4495800"/>
            <a:ext cx="8270543" cy="1333500"/>
          </a:xfrm>
          <a:prstGeom prst="rect">
            <a:avLst/>
          </a:prstGeom>
        </p:spPr>
        <p:txBody>
          <a:bodyPr anchor="t" rtlCol="false" tIns="0" lIns="0" bIns="0" rIns="0">
            <a:spAutoFit/>
          </a:bodyPr>
          <a:lstStyle/>
          <a:p>
            <a:pPr algn="l">
              <a:lnSpc>
                <a:spcPts val="10349"/>
              </a:lnSpc>
            </a:pPr>
            <a:r>
              <a:rPr lang="en-US" sz="9000" spc="351">
                <a:solidFill>
                  <a:srgbClr val="007076"/>
                </a:solidFill>
                <a:latin typeface="Anton"/>
                <a:ea typeface="Anton"/>
                <a:cs typeface="Anton"/>
                <a:sym typeface="Anton"/>
              </a:rPr>
              <a:t>Region Growing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2700000">
            <a:off x="7278105" y="4560546"/>
            <a:ext cx="16683427" cy="7187469"/>
            <a:chOff x="0" y="0"/>
            <a:chExt cx="4393989" cy="1892996"/>
          </a:xfrm>
        </p:grpSpPr>
        <p:sp>
          <p:nvSpPr>
            <p:cNvPr name="Freeform 4" id="4"/>
            <p:cNvSpPr/>
            <p:nvPr/>
          </p:nvSpPr>
          <p:spPr>
            <a:xfrm flipH="false" flipV="false" rot="0">
              <a:off x="0" y="0"/>
              <a:ext cx="4393989" cy="1892996"/>
            </a:xfrm>
            <a:custGeom>
              <a:avLst/>
              <a:gdLst/>
              <a:ahLst/>
              <a:cxnLst/>
              <a:rect r="r" b="b" t="t" l="l"/>
              <a:pathLst>
                <a:path h="1892996" w="4393989">
                  <a:moveTo>
                    <a:pt x="0" y="0"/>
                  </a:moveTo>
                  <a:lnTo>
                    <a:pt x="4393989" y="0"/>
                  </a:lnTo>
                  <a:lnTo>
                    <a:pt x="4393989" y="1892996"/>
                  </a:lnTo>
                  <a:lnTo>
                    <a:pt x="0" y="1892996"/>
                  </a:lnTo>
                  <a:close/>
                </a:path>
              </a:pathLst>
            </a:custGeom>
            <a:solidFill>
              <a:srgbClr val="00B2BD">
                <a:alpha val="1961"/>
              </a:srgbClr>
            </a:solidFill>
          </p:spPr>
        </p:sp>
        <p:sp>
          <p:nvSpPr>
            <p:cNvPr name="TextBox 5" id="5"/>
            <p:cNvSpPr txBox="true"/>
            <p:nvPr/>
          </p:nvSpPr>
          <p:spPr>
            <a:xfrm>
              <a:off x="0" y="-38100"/>
              <a:ext cx="4393989" cy="193109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3551286" y="5040601"/>
            <a:ext cx="3351657" cy="4075612"/>
          </a:xfrm>
          <a:custGeom>
            <a:avLst/>
            <a:gdLst/>
            <a:ahLst/>
            <a:cxnLst/>
            <a:rect r="r" b="b" t="t" l="l"/>
            <a:pathLst>
              <a:path h="4075612" w="3351657">
                <a:moveTo>
                  <a:pt x="0" y="0"/>
                </a:moveTo>
                <a:lnTo>
                  <a:pt x="3351657" y="0"/>
                </a:lnTo>
                <a:lnTo>
                  <a:pt x="3351657" y="4075612"/>
                </a:lnTo>
                <a:lnTo>
                  <a:pt x="0" y="4075612"/>
                </a:lnTo>
                <a:lnTo>
                  <a:pt x="0" y="0"/>
                </a:lnTo>
                <a:close/>
              </a:path>
            </a:pathLst>
          </a:custGeom>
          <a:blipFill>
            <a:blip r:embed="rId9"/>
            <a:stretch>
              <a:fillRect l="0" t="0" r="-184560" b="0"/>
            </a:stretch>
          </a:blipFill>
        </p:spPr>
      </p:sp>
      <p:sp>
        <p:nvSpPr>
          <p:cNvPr name="TextBox 10" id="10"/>
          <p:cNvSpPr txBox="true"/>
          <p:nvPr/>
        </p:nvSpPr>
        <p:spPr>
          <a:xfrm rot="0">
            <a:off x="1028700" y="1435874"/>
            <a:ext cx="9373380"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Region Growing</a:t>
            </a:r>
          </a:p>
        </p:txBody>
      </p:sp>
      <p:sp>
        <p:nvSpPr>
          <p:cNvPr name="TextBox 11" id="11"/>
          <p:cNvSpPr txBox="true"/>
          <p:nvPr/>
        </p:nvSpPr>
        <p:spPr>
          <a:xfrm rot="0">
            <a:off x="1028700" y="3004481"/>
            <a:ext cx="15129840" cy="1180465"/>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Starts with a seed point and grows the region by adding neighboring pixels that satisfy a inclusion criteria.</a:t>
            </a:r>
          </a:p>
        </p:txBody>
      </p:sp>
      <p:sp>
        <p:nvSpPr>
          <p:cNvPr name="TextBox 12" id="12"/>
          <p:cNvSpPr txBox="true"/>
          <p:nvPr/>
        </p:nvSpPr>
        <p:spPr>
          <a:xfrm rot="0">
            <a:off x="3998546" y="9509114"/>
            <a:ext cx="6788944" cy="297180"/>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a:ea typeface="Canva Sans"/>
                <a:cs typeface="Canva Sans"/>
                <a:sym typeface="Canva Sans"/>
              </a:rPr>
              <a:t>https://sbme-tutorials.github.io/2019/cv/notes/6_week6.html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2700000">
            <a:off x="7278105" y="4560546"/>
            <a:ext cx="16683427" cy="7187469"/>
            <a:chOff x="0" y="0"/>
            <a:chExt cx="4393989" cy="1892996"/>
          </a:xfrm>
        </p:grpSpPr>
        <p:sp>
          <p:nvSpPr>
            <p:cNvPr name="Freeform 4" id="4"/>
            <p:cNvSpPr/>
            <p:nvPr/>
          </p:nvSpPr>
          <p:spPr>
            <a:xfrm flipH="false" flipV="false" rot="0">
              <a:off x="0" y="0"/>
              <a:ext cx="4393989" cy="1892996"/>
            </a:xfrm>
            <a:custGeom>
              <a:avLst/>
              <a:gdLst/>
              <a:ahLst/>
              <a:cxnLst/>
              <a:rect r="r" b="b" t="t" l="l"/>
              <a:pathLst>
                <a:path h="1892996" w="4393989">
                  <a:moveTo>
                    <a:pt x="0" y="0"/>
                  </a:moveTo>
                  <a:lnTo>
                    <a:pt x="4393989" y="0"/>
                  </a:lnTo>
                  <a:lnTo>
                    <a:pt x="4393989" y="1892996"/>
                  </a:lnTo>
                  <a:lnTo>
                    <a:pt x="0" y="1892996"/>
                  </a:lnTo>
                  <a:close/>
                </a:path>
              </a:pathLst>
            </a:custGeom>
            <a:solidFill>
              <a:srgbClr val="00B2BD">
                <a:alpha val="1961"/>
              </a:srgbClr>
            </a:solidFill>
          </p:spPr>
        </p:sp>
        <p:sp>
          <p:nvSpPr>
            <p:cNvPr name="TextBox 5" id="5"/>
            <p:cNvSpPr txBox="true"/>
            <p:nvPr/>
          </p:nvSpPr>
          <p:spPr>
            <a:xfrm>
              <a:off x="0" y="-38100"/>
              <a:ext cx="4393989" cy="193109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3551286" y="5040601"/>
            <a:ext cx="6527985" cy="4075612"/>
          </a:xfrm>
          <a:custGeom>
            <a:avLst/>
            <a:gdLst/>
            <a:ahLst/>
            <a:cxnLst/>
            <a:rect r="r" b="b" t="t" l="l"/>
            <a:pathLst>
              <a:path h="4075612" w="6527985">
                <a:moveTo>
                  <a:pt x="0" y="0"/>
                </a:moveTo>
                <a:lnTo>
                  <a:pt x="6527986" y="0"/>
                </a:lnTo>
                <a:lnTo>
                  <a:pt x="6527986" y="4075612"/>
                </a:lnTo>
                <a:lnTo>
                  <a:pt x="0" y="4075612"/>
                </a:lnTo>
                <a:lnTo>
                  <a:pt x="0" y="0"/>
                </a:lnTo>
                <a:close/>
              </a:path>
            </a:pathLst>
          </a:custGeom>
          <a:blipFill>
            <a:blip r:embed="rId9"/>
            <a:stretch>
              <a:fillRect l="0" t="0" r="-46101" b="0"/>
            </a:stretch>
          </a:blipFill>
        </p:spPr>
      </p:sp>
      <p:sp>
        <p:nvSpPr>
          <p:cNvPr name="TextBox 10" id="10"/>
          <p:cNvSpPr txBox="true"/>
          <p:nvPr/>
        </p:nvSpPr>
        <p:spPr>
          <a:xfrm rot="0">
            <a:off x="1028700" y="1435874"/>
            <a:ext cx="9373380"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Region Growing</a:t>
            </a:r>
          </a:p>
        </p:txBody>
      </p:sp>
      <p:sp>
        <p:nvSpPr>
          <p:cNvPr name="TextBox 11" id="11"/>
          <p:cNvSpPr txBox="true"/>
          <p:nvPr/>
        </p:nvSpPr>
        <p:spPr>
          <a:xfrm rot="0">
            <a:off x="1028700" y="3004481"/>
            <a:ext cx="15129840" cy="1180465"/>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Starts with a seed point and grows the region by adding neighboring pixels that satisfy a inclusion criteria.</a:t>
            </a:r>
          </a:p>
        </p:txBody>
      </p:sp>
      <p:sp>
        <p:nvSpPr>
          <p:cNvPr name="TextBox 12" id="12"/>
          <p:cNvSpPr txBox="true"/>
          <p:nvPr/>
        </p:nvSpPr>
        <p:spPr>
          <a:xfrm rot="0">
            <a:off x="3998546" y="9509114"/>
            <a:ext cx="6788944" cy="297180"/>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a:ea typeface="Canva Sans"/>
                <a:cs typeface="Canva Sans"/>
                <a:sym typeface="Canva Sans"/>
              </a:rPr>
              <a:t>https://sbme-tutorials.github.io/2019/cv/notes/6_week6.html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2700000">
            <a:off x="7278105" y="4560546"/>
            <a:ext cx="16683427" cy="7187469"/>
            <a:chOff x="0" y="0"/>
            <a:chExt cx="4393989" cy="1892996"/>
          </a:xfrm>
        </p:grpSpPr>
        <p:sp>
          <p:nvSpPr>
            <p:cNvPr name="Freeform 4" id="4"/>
            <p:cNvSpPr/>
            <p:nvPr/>
          </p:nvSpPr>
          <p:spPr>
            <a:xfrm flipH="false" flipV="false" rot="0">
              <a:off x="0" y="0"/>
              <a:ext cx="4393989" cy="1892996"/>
            </a:xfrm>
            <a:custGeom>
              <a:avLst/>
              <a:gdLst/>
              <a:ahLst/>
              <a:cxnLst/>
              <a:rect r="r" b="b" t="t" l="l"/>
              <a:pathLst>
                <a:path h="1892996" w="4393989">
                  <a:moveTo>
                    <a:pt x="0" y="0"/>
                  </a:moveTo>
                  <a:lnTo>
                    <a:pt x="4393989" y="0"/>
                  </a:lnTo>
                  <a:lnTo>
                    <a:pt x="4393989" y="1892996"/>
                  </a:lnTo>
                  <a:lnTo>
                    <a:pt x="0" y="1892996"/>
                  </a:lnTo>
                  <a:close/>
                </a:path>
              </a:pathLst>
            </a:custGeom>
            <a:solidFill>
              <a:srgbClr val="00B2BD">
                <a:alpha val="1961"/>
              </a:srgbClr>
            </a:solidFill>
          </p:spPr>
        </p:sp>
        <p:sp>
          <p:nvSpPr>
            <p:cNvPr name="TextBox 5" id="5"/>
            <p:cNvSpPr txBox="true"/>
            <p:nvPr/>
          </p:nvSpPr>
          <p:spPr>
            <a:xfrm>
              <a:off x="0" y="-38100"/>
              <a:ext cx="4393989" cy="193109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3541761" y="5040601"/>
            <a:ext cx="9537486" cy="4075612"/>
          </a:xfrm>
          <a:custGeom>
            <a:avLst/>
            <a:gdLst/>
            <a:ahLst/>
            <a:cxnLst/>
            <a:rect r="r" b="b" t="t" l="l"/>
            <a:pathLst>
              <a:path h="4075612" w="9537486">
                <a:moveTo>
                  <a:pt x="0" y="0"/>
                </a:moveTo>
                <a:lnTo>
                  <a:pt x="9537486" y="0"/>
                </a:lnTo>
                <a:lnTo>
                  <a:pt x="9537486" y="4075612"/>
                </a:lnTo>
                <a:lnTo>
                  <a:pt x="0" y="4075612"/>
                </a:lnTo>
                <a:lnTo>
                  <a:pt x="0" y="0"/>
                </a:lnTo>
                <a:close/>
              </a:path>
            </a:pathLst>
          </a:custGeom>
          <a:blipFill>
            <a:blip r:embed="rId9"/>
            <a:stretch>
              <a:fillRect l="0" t="0" r="0" b="0"/>
            </a:stretch>
          </a:blipFill>
        </p:spPr>
      </p:sp>
      <p:sp>
        <p:nvSpPr>
          <p:cNvPr name="TextBox 10" id="10"/>
          <p:cNvSpPr txBox="true"/>
          <p:nvPr/>
        </p:nvSpPr>
        <p:spPr>
          <a:xfrm rot="0">
            <a:off x="1028700" y="1435874"/>
            <a:ext cx="9373380"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Region Growing</a:t>
            </a:r>
          </a:p>
        </p:txBody>
      </p:sp>
      <p:sp>
        <p:nvSpPr>
          <p:cNvPr name="TextBox 11" id="11"/>
          <p:cNvSpPr txBox="true"/>
          <p:nvPr/>
        </p:nvSpPr>
        <p:spPr>
          <a:xfrm rot="0">
            <a:off x="1028700" y="3004481"/>
            <a:ext cx="15129840" cy="1180465"/>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Starts with a seed point and grows the region by adding neighboring pixels that satisfy a inclusion criteria.</a:t>
            </a:r>
          </a:p>
        </p:txBody>
      </p:sp>
      <p:sp>
        <p:nvSpPr>
          <p:cNvPr name="TextBox 12" id="12"/>
          <p:cNvSpPr txBox="true"/>
          <p:nvPr/>
        </p:nvSpPr>
        <p:spPr>
          <a:xfrm rot="0">
            <a:off x="3998546" y="9509114"/>
            <a:ext cx="6788944" cy="297180"/>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a:ea typeface="Canva Sans"/>
                <a:cs typeface="Canva Sans"/>
                <a:sym typeface="Canva Sans"/>
              </a:rPr>
              <a:t>https://sbme-tutorials.github.io/2019/cv/notes/6_week6.html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2700000">
            <a:off x="7278105" y="4560546"/>
            <a:ext cx="16683427" cy="7187469"/>
            <a:chOff x="0" y="0"/>
            <a:chExt cx="4393989" cy="1892996"/>
          </a:xfrm>
        </p:grpSpPr>
        <p:sp>
          <p:nvSpPr>
            <p:cNvPr name="Freeform 4" id="4"/>
            <p:cNvSpPr/>
            <p:nvPr/>
          </p:nvSpPr>
          <p:spPr>
            <a:xfrm flipH="false" flipV="false" rot="0">
              <a:off x="0" y="0"/>
              <a:ext cx="4393989" cy="1892996"/>
            </a:xfrm>
            <a:custGeom>
              <a:avLst/>
              <a:gdLst/>
              <a:ahLst/>
              <a:cxnLst/>
              <a:rect r="r" b="b" t="t" l="l"/>
              <a:pathLst>
                <a:path h="1892996" w="4393989">
                  <a:moveTo>
                    <a:pt x="0" y="0"/>
                  </a:moveTo>
                  <a:lnTo>
                    <a:pt x="4393989" y="0"/>
                  </a:lnTo>
                  <a:lnTo>
                    <a:pt x="4393989" y="1892996"/>
                  </a:lnTo>
                  <a:lnTo>
                    <a:pt x="0" y="1892996"/>
                  </a:lnTo>
                  <a:close/>
                </a:path>
              </a:pathLst>
            </a:custGeom>
            <a:solidFill>
              <a:srgbClr val="00B2BD">
                <a:alpha val="1961"/>
              </a:srgbClr>
            </a:solidFill>
          </p:spPr>
        </p:sp>
        <p:sp>
          <p:nvSpPr>
            <p:cNvPr name="TextBox 5" id="5"/>
            <p:cNvSpPr txBox="true"/>
            <p:nvPr/>
          </p:nvSpPr>
          <p:spPr>
            <a:xfrm>
              <a:off x="0" y="-38100"/>
              <a:ext cx="4393989" cy="193109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028700" y="1435874"/>
            <a:ext cx="9373380"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Region Growing</a:t>
            </a:r>
          </a:p>
        </p:txBody>
      </p:sp>
      <p:sp>
        <p:nvSpPr>
          <p:cNvPr name="TextBox 10" id="10"/>
          <p:cNvSpPr txBox="true"/>
          <p:nvPr/>
        </p:nvSpPr>
        <p:spPr>
          <a:xfrm rot="0">
            <a:off x="1028700" y="3182866"/>
            <a:ext cx="13091410" cy="5055235"/>
          </a:xfrm>
          <a:prstGeom prst="rect">
            <a:avLst/>
          </a:prstGeom>
        </p:spPr>
        <p:txBody>
          <a:bodyPr anchor="t" rtlCol="false" tIns="0" lIns="0" bIns="0" rIns="0">
            <a:spAutoFit/>
          </a:bodyPr>
          <a:lstStyle/>
          <a:p>
            <a:pPr algn="l" marL="734059" indent="-367030" lvl="1">
              <a:lnSpc>
                <a:spcPts val="6799"/>
              </a:lnSpc>
              <a:buAutoNum type="arabicPeriod" startAt="1"/>
            </a:pPr>
            <a:r>
              <a:rPr lang="en-US" sz="3399">
                <a:solidFill>
                  <a:srgbClr val="007076"/>
                </a:solidFill>
                <a:latin typeface="Canva Sans"/>
                <a:ea typeface="Canva Sans"/>
                <a:cs typeface="Canva Sans"/>
                <a:sym typeface="Canva Sans"/>
              </a:rPr>
              <a:t>Connected Threshold</a:t>
            </a:r>
          </a:p>
          <a:p>
            <a:pPr algn="l" marL="734059" indent="-367030" lvl="1">
              <a:lnSpc>
                <a:spcPts val="6799"/>
              </a:lnSpc>
              <a:buAutoNum type="arabicPeriod" startAt="1"/>
            </a:pPr>
            <a:r>
              <a:rPr lang="en-US" sz="3399">
                <a:solidFill>
                  <a:srgbClr val="007076"/>
                </a:solidFill>
                <a:latin typeface="Canva Sans"/>
                <a:ea typeface="Canva Sans"/>
                <a:cs typeface="Canva Sans"/>
                <a:sym typeface="Canva Sans"/>
              </a:rPr>
              <a:t>Otsu Segmentation</a:t>
            </a:r>
          </a:p>
          <a:p>
            <a:pPr algn="l" marL="734059" indent="-367030" lvl="1">
              <a:lnSpc>
                <a:spcPts val="6799"/>
              </a:lnSpc>
              <a:buAutoNum type="arabicPeriod" startAt="1"/>
            </a:pPr>
            <a:r>
              <a:rPr lang="en-US" sz="3399">
                <a:solidFill>
                  <a:srgbClr val="007076"/>
                </a:solidFill>
                <a:latin typeface="Canva Sans"/>
                <a:ea typeface="Canva Sans"/>
                <a:cs typeface="Canva Sans"/>
                <a:sym typeface="Canva Sans"/>
              </a:rPr>
              <a:t>Neighborhood Connected</a:t>
            </a:r>
          </a:p>
          <a:p>
            <a:pPr algn="l" marL="734059" indent="-367030" lvl="1">
              <a:lnSpc>
                <a:spcPts val="6799"/>
              </a:lnSpc>
              <a:buAutoNum type="arabicPeriod" startAt="1"/>
            </a:pPr>
            <a:r>
              <a:rPr lang="en-US" sz="3399">
                <a:solidFill>
                  <a:srgbClr val="007076"/>
                </a:solidFill>
                <a:latin typeface="Canva Sans"/>
                <a:ea typeface="Canva Sans"/>
                <a:cs typeface="Canva Sans"/>
                <a:sym typeface="Canva Sans"/>
              </a:rPr>
              <a:t>Confidence Connected</a:t>
            </a:r>
          </a:p>
          <a:p>
            <a:pPr algn="l" marL="734059" indent="-367030" lvl="1">
              <a:lnSpc>
                <a:spcPts val="6799"/>
              </a:lnSpc>
              <a:buAutoNum type="arabicPeriod" startAt="1"/>
            </a:pPr>
            <a:r>
              <a:rPr lang="en-US" sz="3399">
                <a:solidFill>
                  <a:srgbClr val="007076"/>
                </a:solidFill>
                <a:latin typeface="Canva Sans"/>
                <a:ea typeface="Canva Sans"/>
                <a:cs typeface="Canva Sans"/>
                <a:sym typeface="Canva Sans"/>
              </a:rPr>
              <a:t>Isolated Connected</a:t>
            </a:r>
          </a:p>
          <a:p>
            <a:pPr algn="l" marL="734059" indent="-367030" lvl="1">
              <a:lnSpc>
                <a:spcPts val="6799"/>
              </a:lnSpc>
              <a:buAutoNum type="arabicPeriod" startAt="1"/>
            </a:pPr>
            <a:r>
              <a:rPr lang="en-US" sz="3399">
                <a:solidFill>
                  <a:srgbClr val="007076"/>
                </a:solidFill>
                <a:latin typeface="Canva Sans"/>
                <a:ea typeface="Canva Sans"/>
                <a:cs typeface="Canva Sans"/>
                <a:sym typeface="Canva Sans"/>
              </a:rPr>
              <a:t>Vector Confidence Connected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DAGPrrnKhIk</dc:identifier>
  <dcterms:modified xsi:type="dcterms:W3CDTF">2011-08-01T06:04:30Z</dcterms:modified>
  <cp:revision>1</cp:revision>
  <dc:title>Segmentation with ITK</dc:title>
</cp:coreProperties>
</file>